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0" r:id="rId3"/>
    <p:sldId id="273" r:id="rId4"/>
    <p:sldId id="275" r:id="rId5"/>
    <p:sldId id="276" r:id="rId6"/>
    <p:sldId id="274" r:id="rId7"/>
    <p:sldId id="277" r:id="rId8"/>
    <p:sldId id="278" r:id="rId9"/>
    <p:sldId id="272" r:id="rId10"/>
    <p:sldId id="257" r:id="rId11"/>
    <p:sldId id="259" r:id="rId12"/>
  </p:sldIdLst>
  <p:sldSz cx="111617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080" y="-102"/>
      </p:cViewPr>
      <p:guideLst>
        <p:guide orient="horz" pos="2160"/>
        <p:guide pos="351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A1007-0AAE-4581-B9A4-A29C998F39B3}" type="datetimeFigureOut">
              <a:rPr lang="en-US" smtClean="0"/>
              <a:pPr/>
              <a:t>4/2/2020</a:t>
            </a:fld>
            <a:endParaRPr lang="en-US"/>
          </a:p>
        </p:txBody>
      </p:sp>
      <p:sp>
        <p:nvSpPr>
          <p:cNvPr id="4" name="Slide Image Placeholder 3"/>
          <p:cNvSpPr>
            <a:spLocks noGrp="1" noRot="1" noChangeAspect="1"/>
          </p:cNvSpPr>
          <p:nvPr>
            <p:ph type="sldImg" idx="2"/>
          </p:nvPr>
        </p:nvSpPr>
        <p:spPr>
          <a:xfrm>
            <a:off x="639763" y="685800"/>
            <a:ext cx="5578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02FE0-9B99-4FC4-A7C0-B21FC82492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48668" y="359898"/>
            <a:ext cx="9040988"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748668" y="1850064"/>
            <a:ext cx="904098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1124756" y="1413802"/>
            <a:ext cx="256719"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412518" y="1345016"/>
            <a:ext cx="7813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1285" y="274640"/>
            <a:ext cx="2232343"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395214" y="274641"/>
            <a:ext cx="6790042"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pic>
        <p:nvPicPr>
          <p:cNvPr id="7" name="Picture 2" descr="Graphic of stages of human growth from infancy to adulthood"/>
          <p:cNvPicPr>
            <a:picLocks noChangeAspect="1" noChangeArrowheads="1"/>
          </p:cNvPicPr>
          <p:nvPr userDrawn="1"/>
        </p:nvPicPr>
        <p:blipFill>
          <a:blip r:embed="rId2" cstate="print"/>
          <a:srcRect/>
          <a:stretch>
            <a:fillRect/>
          </a:stretch>
        </p:blipFill>
        <p:spPr bwMode="auto">
          <a:xfrm>
            <a:off x="0" y="5778000"/>
            <a:ext cx="1920000" cy="1080000"/>
          </a:xfrm>
          <a:prstGeom prst="snip2Diag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786632" y="-54"/>
            <a:ext cx="8371285"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147339" y="2600325"/>
            <a:ext cx="7813199"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147339" y="1066800"/>
            <a:ext cx="7813199"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790428" y="0"/>
            <a:ext cx="9301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651665" y="2814656"/>
            <a:ext cx="256719"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939427" y="2745870"/>
            <a:ext cx="7813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389" y="274320"/>
            <a:ext cx="9152605"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752389" y="1524000"/>
            <a:ext cx="446468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440309" y="1524000"/>
            <a:ext cx="4464685"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8086" y="5160336"/>
            <a:ext cx="10045542"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58086" y="328278"/>
            <a:ext cx="4911154"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692473" y="328278"/>
            <a:ext cx="4911154"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58086" y="969336"/>
            <a:ext cx="4911154"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692473" y="969336"/>
            <a:ext cx="4911154"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389" y="274320"/>
            <a:ext cx="9152605"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238950" y="0"/>
            <a:ext cx="9922763"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238950" y="-54"/>
            <a:ext cx="8929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86" y="216778"/>
            <a:ext cx="4650714"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8086" y="1406964"/>
            <a:ext cx="465071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58086" y="2133601"/>
            <a:ext cx="9952527"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85897" y="1066800"/>
            <a:ext cx="3348514"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930143" y="1066800"/>
            <a:ext cx="5580857"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023157" y="1143004"/>
            <a:ext cx="5394828"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84266" y="954341"/>
            <a:ext cx="837128"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107775" y="936786"/>
            <a:ext cx="79248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023157" y="4800600"/>
            <a:ext cx="5394828"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995968" y="-815922"/>
            <a:ext cx="200052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06068" y="21103"/>
            <a:ext cx="2077796"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23236" y="1055077"/>
            <a:ext cx="13741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236374" y="-54"/>
            <a:ext cx="992534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752389" y="274638"/>
            <a:ext cx="9152605"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752389" y="1447800"/>
            <a:ext cx="9152605"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371671" y="6305550"/>
            <a:ext cx="2604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4/2/2020</a:t>
            </a:fld>
            <a:endParaRPr lang="en-US"/>
          </a:p>
        </p:txBody>
      </p:sp>
      <p:sp>
        <p:nvSpPr>
          <p:cNvPr id="10" name="Footer Placeholder 9"/>
          <p:cNvSpPr>
            <a:spLocks noGrp="1"/>
          </p:cNvSpPr>
          <p:nvPr>
            <p:ph type="ftr" sz="quarter" idx="3"/>
          </p:nvPr>
        </p:nvSpPr>
        <p:spPr>
          <a:xfrm>
            <a:off x="6976071" y="6305550"/>
            <a:ext cx="3534542"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0514333" y="6305550"/>
            <a:ext cx="558086"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238950" y="-54"/>
            <a:ext cx="89294"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256" y="685800"/>
            <a:ext cx="9487456" cy="2057400"/>
          </a:xfrm>
        </p:spPr>
        <p:txBody>
          <a:bodyPr>
            <a:normAutofit/>
          </a:bodyPr>
          <a:lstStyle/>
          <a:p>
            <a:r>
              <a:rPr lang="en-US" smtClean="0">
                <a:latin typeface="Aharoni" pitchFamily="2" charset="-79"/>
                <a:cs typeface="Aharoni" pitchFamily="2" charset="-79"/>
              </a:rPr>
              <a:t>Overview: Phases </a:t>
            </a:r>
            <a:r>
              <a:rPr lang="en-US" dirty="0" smtClean="0">
                <a:latin typeface="Aharoni" pitchFamily="2" charset="-79"/>
                <a:cs typeface="Aharoni" pitchFamily="2" charset="-79"/>
              </a:rPr>
              <a:t>of Human Growth and Development</a:t>
            </a:r>
            <a:endParaRPr lang="en-US" dirty="0">
              <a:latin typeface="Aharoni" pitchFamily="2" charset="-79"/>
              <a:cs typeface="Aharoni" pitchFamily="2" charset="-79"/>
            </a:endParaRPr>
          </a:p>
        </p:txBody>
      </p:sp>
      <p:sp>
        <p:nvSpPr>
          <p:cNvPr id="3" name="Subtitle 2"/>
          <p:cNvSpPr>
            <a:spLocks noGrp="1"/>
          </p:cNvSpPr>
          <p:nvPr>
            <p:ph type="subTitle" idx="1"/>
          </p:nvPr>
        </p:nvSpPr>
        <p:spPr>
          <a:xfrm>
            <a:off x="627856" y="3505200"/>
            <a:ext cx="9040988" cy="1752600"/>
          </a:xfrm>
        </p:spPr>
        <p:txBody>
          <a:bodyPr/>
          <a:lstStyle/>
          <a:p>
            <a:r>
              <a:rPr lang="en-US" dirty="0" smtClean="0"/>
              <a:t>Dr. </a:t>
            </a:r>
            <a:r>
              <a:rPr lang="en-US" dirty="0" err="1" smtClean="0"/>
              <a:t>Imran</a:t>
            </a:r>
            <a:r>
              <a:rPr lang="en-US" dirty="0" smtClean="0"/>
              <a:t> A. </a:t>
            </a:r>
            <a:r>
              <a:rPr lang="en-US" dirty="0" err="1" smtClean="0"/>
              <a:t>Sajid</a:t>
            </a:r>
            <a:endParaRPr lang="en-US" dirty="0"/>
          </a:p>
        </p:txBody>
      </p:sp>
      <p:pic>
        <p:nvPicPr>
          <p:cNvPr id="5" name="Picture 2"/>
          <p:cNvPicPr>
            <a:picLocks noChangeAspect="1" noChangeArrowheads="1"/>
          </p:cNvPicPr>
          <p:nvPr/>
        </p:nvPicPr>
        <p:blipFill>
          <a:blip r:embed="rId2"/>
          <a:srcRect l="3224" t="18000" r="30930" b="15333"/>
          <a:stretch>
            <a:fillRect/>
          </a:stretch>
        </p:blipFill>
        <p:spPr bwMode="auto">
          <a:xfrm>
            <a:off x="3008313" y="3048000"/>
            <a:ext cx="8153400" cy="381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389" y="152400"/>
            <a:ext cx="9152605" cy="1143000"/>
          </a:xfrm>
        </p:spPr>
        <p:txBody>
          <a:bodyPr>
            <a:normAutofit fontScale="90000"/>
          </a:bodyPr>
          <a:lstStyle/>
          <a:p>
            <a:r>
              <a:rPr lang="en-US" dirty="0" smtClean="0"/>
              <a:t>Stages of Life in Modern Day Developmental Psychology</a:t>
            </a:r>
            <a:endParaRPr lang="en-US" dirty="0"/>
          </a:p>
        </p:txBody>
      </p:sp>
      <p:sp>
        <p:nvSpPr>
          <p:cNvPr id="3" name="Content Placeholder 2"/>
          <p:cNvSpPr>
            <a:spLocks noGrp="1"/>
          </p:cNvSpPr>
          <p:nvPr>
            <p:ph idx="1"/>
          </p:nvPr>
        </p:nvSpPr>
        <p:spPr>
          <a:xfrm>
            <a:off x="856457" y="1371600"/>
            <a:ext cx="4495800" cy="48006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None/>
            </a:pPr>
            <a:r>
              <a:rPr lang="en-US" dirty="0" smtClean="0"/>
              <a:t>1. Pre-natal Development </a:t>
            </a:r>
          </a:p>
          <a:p>
            <a:pPr lvl="1"/>
            <a:r>
              <a:rPr lang="en-US" dirty="0" smtClean="0"/>
              <a:t>Zygote</a:t>
            </a:r>
          </a:p>
          <a:p>
            <a:pPr lvl="1"/>
            <a:r>
              <a:rPr lang="en-US" dirty="0" smtClean="0"/>
              <a:t>Embryo</a:t>
            </a:r>
          </a:p>
          <a:p>
            <a:pPr lvl="1"/>
            <a:r>
              <a:rPr lang="en-US" dirty="0" smtClean="0"/>
              <a:t>Critical Period</a:t>
            </a:r>
          </a:p>
          <a:p>
            <a:pPr lvl="1"/>
            <a:r>
              <a:rPr lang="en-US" dirty="0" smtClean="0"/>
              <a:t>Fetus</a:t>
            </a:r>
          </a:p>
          <a:p>
            <a:pPr lvl="1"/>
            <a:r>
              <a:rPr lang="en-US" dirty="0" smtClean="0"/>
              <a:t>Age of Viability</a:t>
            </a:r>
          </a:p>
          <a:p>
            <a:pPr>
              <a:buNone/>
            </a:pPr>
            <a:r>
              <a:rPr lang="en-US" dirty="0" smtClean="0"/>
              <a:t>2. </a:t>
            </a:r>
            <a:r>
              <a:rPr lang="en-US" dirty="0" err="1" smtClean="0"/>
              <a:t>Neonacy</a:t>
            </a:r>
            <a:r>
              <a:rPr lang="en-US" dirty="0" smtClean="0"/>
              <a:t> </a:t>
            </a:r>
          </a:p>
          <a:p>
            <a:pPr lvl="1"/>
            <a:r>
              <a:rPr lang="en-US" dirty="0" smtClean="0"/>
              <a:t>Birth to 01 Month approx</a:t>
            </a:r>
          </a:p>
          <a:p>
            <a:pPr>
              <a:buNone/>
            </a:pPr>
            <a:r>
              <a:rPr lang="en-US" dirty="0" smtClean="0"/>
              <a:t>3. Infancy</a:t>
            </a:r>
          </a:p>
          <a:p>
            <a:pPr lvl="1"/>
            <a:r>
              <a:rPr lang="en-US" dirty="0" smtClean="0"/>
              <a:t>01 to 12 Months approx</a:t>
            </a:r>
          </a:p>
        </p:txBody>
      </p:sp>
      <p:sp>
        <p:nvSpPr>
          <p:cNvPr id="4" name="Content Placeholder 2"/>
          <p:cNvSpPr txBox="1">
            <a:spLocks/>
          </p:cNvSpPr>
          <p:nvPr/>
        </p:nvSpPr>
        <p:spPr>
          <a:xfrm>
            <a:off x="6342856" y="1371600"/>
            <a:ext cx="4562138" cy="4800600"/>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 Early Childhood</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Toddler (01- 03 Y)</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Pre-School Child (03-06Y)</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 Middle Childhood</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School Child (06-12)</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6. Late Childhood</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Puberty (13+Y)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a:buNone/>
            </a:pPr>
            <a:r>
              <a:rPr lang="en-US" dirty="0" smtClean="0"/>
              <a:t>7. Adolescence (14m 12f to app 20)</a:t>
            </a:r>
          </a:p>
          <a:p>
            <a:pPr lvl="1"/>
            <a:r>
              <a:rPr lang="en-US" dirty="0" smtClean="0"/>
              <a:t>Transition from childhood/puberty to Adulthood</a:t>
            </a:r>
          </a:p>
          <a:p>
            <a:pPr marL="365760" lvl="1" indent="-283464">
              <a:spcBef>
                <a:spcPts val="600"/>
              </a:spcBef>
              <a:buSzPct val="80000"/>
              <a:buNone/>
            </a:pPr>
            <a:r>
              <a:rPr lang="en-US" dirty="0" smtClean="0"/>
              <a:t>8. Adulthood (app 20-60Y)</a:t>
            </a:r>
          </a:p>
          <a:p>
            <a:pPr lvl="1"/>
            <a:r>
              <a:rPr lang="en-US" dirty="0" smtClean="0"/>
              <a:t>Early Adulthood (20 – 30)</a:t>
            </a:r>
          </a:p>
          <a:p>
            <a:pPr lvl="1"/>
            <a:r>
              <a:rPr lang="en-US" dirty="0" smtClean="0"/>
              <a:t>Middle Adulthood (30-40)</a:t>
            </a:r>
          </a:p>
          <a:p>
            <a:pPr lvl="1"/>
            <a:r>
              <a:rPr lang="en-US" dirty="0" smtClean="0"/>
              <a:t>Late Adulthood (40-60)</a:t>
            </a:r>
          </a:p>
          <a:p>
            <a:pPr marL="365760" lvl="1" indent="-283464">
              <a:spcBef>
                <a:spcPts val="600"/>
              </a:spcBef>
              <a:buSzPct val="80000"/>
              <a:buNone/>
            </a:pPr>
            <a:r>
              <a:rPr lang="en-US" dirty="0" smtClean="0"/>
              <a:t>9. Old Age (60+Y)</a:t>
            </a:r>
          </a:p>
          <a:p>
            <a:pPr lvl="1"/>
            <a:r>
              <a:rPr lang="en-US" dirty="0" smtClean="0"/>
              <a:t>Young Old (60-74)</a:t>
            </a:r>
          </a:p>
          <a:p>
            <a:pPr lvl="1"/>
            <a:r>
              <a:rPr lang="en-US" dirty="0" smtClean="0"/>
              <a:t>Middle Old (75-84)</a:t>
            </a:r>
          </a:p>
          <a:p>
            <a:pPr lvl="1"/>
            <a:r>
              <a:rPr lang="en-US" dirty="0" smtClean="0"/>
              <a:t>Old </a:t>
            </a:r>
            <a:r>
              <a:rPr lang="en-US" dirty="0" err="1" smtClean="0"/>
              <a:t>Old</a:t>
            </a:r>
            <a:r>
              <a:rPr lang="en-US" dirty="0" smtClean="0"/>
              <a:t> (85+)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life in general</a:t>
            </a:r>
            <a:endParaRPr lang="en-US" dirty="0"/>
          </a:p>
        </p:txBody>
      </p:sp>
      <p:sp>
        <p:nvSpPr>
          <p:cNvPr id="3" name="Content Placeholder 2"/>
          <p:cNvSpPr>
            <a:spLocks noGrp="1"/>
          </p:cNvSpPr>
          <p:nvPr>
            <p:ph idx="1"/>
          </p:nvPr>
        </p:nvSpPr>
        <p:spPr>
          <a:xfrm>
            <a:off x="1752389" y="1447800"/>
            <a:ext cx="3904667" cy="4800600"/>
          </a:xfrm>
        </p:spPr>
        <p:style>
          <a:lnRef idx="2">
            <a:schemeClr val="dk1"/>
          </a:lnRef>
          <a:fillRef idx="1">
            <a:schemeClr val="lt1"/>
          </a:fillRef>
          <a:effectRef idx="0">
            <a:schemeClr val="dk1"/>
          </a:effectRef>
          <a:fontRef idx="minor">
            <a:schemeClr val="dk1"/>
          </a:fontRef>
        </p:style>
        <p:txBody>
          <a:bodyPr/>
          <a:lstStyle/>
          <a:p>
            <a:pPr marL="596646" indent="-514350">
              <a:buFont typeface="+mj-lt"/>
              <a:buAutoNum type="arabicPeriod"/>
            </a:pPr>
            <a:r>
              <a:rPr lang="en-US" dirty="0" smtClean="0"/>
              <a:t>Childhood</a:t>
            </a:r>
          </a:p>
          <a:p>
            <a:pPr marL="596646" indent="-514350">
              <a:buFont typeface="+mj-lt"/>
              <a:buAutoNum type="arabicPeriod"/>
            </a:pPr>
            <a:r>
              <a:rPr lang="en-US" dirty="0" smtClean="0"/>
              <a:t>Boyhood/Girlhood</a:t>
            </a:r>
          </a:p>
          <a:p>
            <a:pPr marL="596646" indent="-514350">
              <a:buFont typeface="+mj-lt"/>
              <a:buAutoNum type="arabicPeriod"/>
            </a:pPr>
            <a:r>
              <a:rPr lang="en-US" dirty="0" smtClean="0"/>
              <a:t>Adulthood</a:t>
            </a:r>
          </a:p>
          <a:p>
            <a:pPr marL="596646" indent="-514350">
              <a:buFont typeface="+mj-lt"/>
              <a:buAutoNum type="arabicPeriod"/>
            </a:pPr>
            <a:r>
              <a:rPr lang="en-US" dirty="0" smtClean="0"/>
              <a:t>Old-Age</a:t>
            </a:r>
            <a:endParaRPr lang="en-US" dirty="0"/>
          </a:p>
        </p:txBody>
      </p:sp>
      <p:sp>
        <p:nvSpPr>
          <p:cNvPr id="4" name="Content Placeholder 2"/>
          <p:cNvSpPr txBox="1">
            <a:spLocks/>
          </p:cNvSpPr>
          <p:nvPr/>
        </p:nvSpPr>
        <p:spPr>
          <a:xfrm>
            <a:off x="5504656" y="1447800"/>
            <a:ext cx="5105400" cy="1905000"/>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ur-PK" sz="3200" b="0" i="0" u="none" strike="noStrike" kern="1200" cap="none" spc="0" normalizeH="0" baseline="0" noProof="0" dirty="0" smtClean="0">
                <a:ln>
                  <a:noFill/>
                </a:ln>
                <a:solidFill>
                  <a:schemeClr val="tx1"/>
                </a:solidFill>
                <a:effectLst/>
                <a:uLnTx/>
                <a:uFillTx/>
                <a:latin typeface="+mn-lt"/>
                <a:ea typeface="+mn-ea"/>
                <a:cs typeface="+mn-cs"/>
              </a:rPr>
              <a:t>بچہ</a:t>
            </a:r>
          </a:p>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ur-PK" sz="3200" b="0" i="0" u="none" strike="noStrike" kern="1200" cap="none" spc="0" normalizeH="0" baseline="0" noProof="0" dirty="0" smtClean="0">
                <a:ln>
                  <a:noFill/>
                </a:ln>
                <a:solidFill>
                  <a:schemeClr val="tx1"/>
                </a:solidFill>
                <a:effectLst/>
                <a:uLnTx/>
                <a:uFillTx/>
                <a:latin typeface="+mn-lt"/>
                <a:ea typeface="+mn-ea"/>
                <a:cs typeface="+mn-cs"/>
              </a:rPr>
              <a:t>جوان</a:t>
            </a:r>
          </a:p>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lang="ur-PK" sz="3200" dirty="0" smtClean="0"/>
              <a:t>بوڑھا</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590256" y="3657600"/>
            <a:ext cx="4191000" cy="2590800"/>
          </a:xfrm>
          <a:prstGeom prst="rect">
            <a:avLst/>
          </a:prstGeo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ur-PK" sz="3200" b="0" i="0" u="none" strike="noStrike" kern="1200" cap="none" spc="0" normalizeH="0" baseline="0" noProof="0" dirty="0" smtClean="0">
                <a:ln>
                  <a:noFill/>
                </a:ln>
                <a:solidFill>
                  <a:schemeClr val="tx1"/>
                </a:solidFill>
                <a:effectLst/>
                <a:uLnTx/>
                <a:uFillTx/>
                <a:latin typeface="+mn-lt"/>
                <a:ea typeface="+mn-ea"/>
                <a:cs typeface="+mn-cs"/>
              </a:rPr>
              <a:t>نونہال</a:t>
            </a:r>
          </a:p>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ur-PK" sz="3200" b="0" i="0" u="none" strike="noStrike" kern="1200" cap="none" spc="0" normalizeH="0" baseline="0" noProof="0" dirty="0" smtClean="0">
                <a:ln>
                  <a:noFill/>
                </a:ln>
                <a:solidFill>
                  <a:schemeClr val="tx1"/>
                </a:solidFill>
                <a:effectLst/>
                <a:uLnTx/>
                <a:uFillTx/>
                <a:latin typeface="+mn-lt"/>
                <a:ea typeface="+mn-ea"/>
                <a:cs typeface="+mn-cs"/>
              </a:rPr>
              <a:t>بچہ</a:t>
            </a:r>
          </a:p>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lang="ur-PK" sz="3200" dirty="0" smtClean="0"/>
              <a:t>نوجوان</a:t>
            </a:r>
            <a:endParaRPr kumimoji="0" lang="ur-PK" sz="3200" b="0" i="0" u="none" strike="noStrike" kern="1200" cap="none" spc="0" normalizeH="0" baseline="0" noProof="0" dirty="0" smtClean="0">
              <a:ln>
                <a:noFill/>
              </a:ln>
              <a:solidFill>
                <a:schemeClr val="tx1"/>
              </a:solidFill>
              <a:effectLst/>
              <a:uLnTx/>
              <a:uFillTx/>
              <a:latin typeface="+mn-lt"/>
              <a:ea typeface="+mn-ea"/>
              <a:cs typeface="+mn-cs"/>
            </a:endParaRPr>
          </a:p>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kumimoji="0" lang="ur-PK" sz="3200" b="0" i="0" u="none" strike="noStrike" kern="1200" cap="none" spc="0" normalizeH="0" baseline="0" noProof="0" dirty="0" smtClean="0">
                <a:ln>
                  <a:noFill/>
                </a:ln>
                <a:solidFill>
                  <a:schemeClr val="tx1"/>
                </a:solidFill>
                <a:effectLst/>
                <a:uLnTx/>
                <a:uFillTx/>
                <a:latin typeface="+mn-lt"/>
                <a:ea typeface="+mn-ea"/>
                <a:cs typeface="+mn-cs"/>
              </a:rPr>
              <a:t>جوان</a:t>
            </a:r>
          </a:p>
          <a:p>
            <a:pPr marL="596646" marR="0" lvl="0" indent="-514350" algn="r" defTabSz="914400" rtl="1" eaLnBrk="1" fontAlgn="auto" latinLnBrk="0" hangingPunct="1">
              <a:lnSpc>
                <a:spcPct val="100000"/>
              </a:lnSpc>
              <a:spcBef>
                <a:spcPts val="600"/>
              </a:spcBef>
              <a:spcAft>
                <a:spcPts val="0"/>
              </a:spcAft>
              <a:buClr>
                <a:schemeClr val="accent1"/>
              </a:buClr>
              <a:buSzPct val="80000"/>
              <a:buFont typeface="+mj-lt"/>
              <a:buAutoNum type="arabicPeriod"/>
              <a:tabLst/>
              <a:defRPr/>
            </a:pPr>
            <a:r>
              <a:rPr lang="ur-PK" sz="3200" dirty="0" smtClean="0"/>
              <a:t>بوڑھا</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Stages of Life in Hindu text</a:t>
            </a:r>
            <a:endParaRPr lang="en-US" b="1" dirty="0"/>
          </a:p>
        </p:txBody>
      </p:sp>
      <p:sp>
        <p:nvSpPr>
          <p:cNvPr id="3" name="Content Placeholder 2"/>
          <p:cNvSpPr>
            <a:spLocks noGrp="1"/>
          </p:cNvSpPr>
          <p:nvPr>
            <p:ph idx="1"/>
          </p:nvPr>
        </p:nvSpPr>
        <p:spPr>
          <a:xfrm>
            <a:off x="94456" y="1447800"/>
            <a:ext cx="4133267" cy="4800600"/>
          </a:xfrm>
        </p:spPr>
        <p:style>
          <a:lnRef idx="2">
            <a:schemeClr val="dk1"/>
          </a:lnRef>
          <a:fillRef idx="1">
            <a:schemeClr val="lt1"/>
          </a:fillRef>
          <a:effectRef idx="0">
            <a:schemeClr val="dk1"/>
          </a:effectRef>
          <a:fontRef idx="minor">
            <a:schemeClr val="dk1"/>
          </a:fontRef>
        </p:style>
        <p:txBody>
          <a:bodyPr/>
          <a:lstStyle/>
          <a:p>
            <a:pPr marL="596646" indent="-514350">
              <a:buFont typeface="+mj-lt"/>
              <a:buAutoNum type="arabicPeriod"/>
            </a:pPr>
            <a:r>
              <a:rPr lang="en-US" dirty="0" err="1" smtClean="0"/>
              <a:t>Brahmacharya</a:t>
            </a:r>
            <a:r>
              <a:rPr lang="en-US" dirty="0" smtClean="0"/>
              <a:t/>
            </a:r>
            <a:br>
              <a:rPr lang="en-US" dirty="0" smtClean="0"/>
            </a:br>
            <a:r>
              <a:rPr lang="en-US" sz="2800" dirty="0" smtClean="0"/>
              <a:t>(student life, </a:t>
            </a:r>
            <a:r>
              <a:rPr lang="en-US" sz="2800" dirty="0" smtClean="0">
                <a:solidFill>
                  <a:schemeClr val="tx1"/>
                </a:solidFill>
              </a:rPr>
              <a:t>Till 24</a:t>
            </a:r>
            <a:r>
              <a:rPr lang="en-US" sz="2800" dirty="0" smtClean="0"/>
              <a:t>)</a:t>
            </a:r>
            <a:endParaRPr lang="ur-PK" dirty="0" smtClean="0"/>
          </a:p>
          <a:p>
            <a:pPr marL="596646" indent="-514350">
              <a:buFont typeface="+mj-lt"/>
              <a:buAutoNum type="arabicPeriod"/>
            </a:pPr>
            <a:r>
              <a:rPr lang="en-US" dirty="0" err="1" smtClean="0"/>
              <a:t>Grihastha</a:t>
            </a:r>
            <a:r>
              <a:rPr lang="en-US" dirty="0" smtClean="0"/>
              <a:t/>
            </a:r>
            <a:br>
              <a:rPr lang="en-US" dirty="0" smtClean="0"/>
            </a:br>
            <a:r>
              <a:rPr lang="en-US" sz="2800" dirty="0" smtClean="0"/>
              <a:t>(household life, 24-48)</a:t>
            </a:r>
            <a:endParaRPr lang="ur-PK" dirty="0" smtClean="0"/>
          </a:p>
          <a:p>
            <a:pPr marL="596646" indent="-514350">
              <a:buFont typeface="+mj-lt"/>
              <a:buAutoNum type="arabicPeriod"/>
            </a:pPr>
            <a:r>
              <a:rPr lang="en-US" dirty="0" err="1" smtClean="0"/>
              <a:t>Vanaprastha</a:t>
            </a:r>
            <a:r>
              <a:rPr lang="en-US" dirty="0" smtClean="0"/>
              <a:t/>
            </a:r>
            <a:br>
              <a:rPr lang="en-US" dirty="0" smtClean="0"/>
            </a:br>
            <a:r>
              <a:rPr lang="en-US" dirty="0" smtClean="0"/>
              <a:t>(retired life, 48-72)</a:t>
            </a:r>
            <a:endParaRPr lang="ur-PK" dirty="0" smtClean="0"/>
          </a:p>
          <a:p>
            <a:pPr marL="596646" indent="-514350">
              <a:buFont typeface="+mj-lt"/>
              <a:buAutoNum type="arabicPeriod"/>
            </a:pPr>
            <a:r>
              <a:rPr lang="en-US" dirty="0" err="1" smtClean="0"/>
              <a:t>Sannyasa</a:t>
            </a:r>
            <a:r>
              <a:rPr lang="en-US" dirty="0" smtClean="0"/>
              <a:t/>
            </a:r>
            <a:br>
              <a:rPr lang="en-US" dirty="0" smtClean="0"/>
            </a:br>
            <a:r>
              <a:rPr lang="en-US" sz="2800" dirty="0" smtClean="0"/>
              <a:t>(renounced life, 72+)</a:t>
            </a:r>
            <a:endParaRPr lang="en-US" dirty="0"/>
          </a:p>
        </p:txBody>
      </p:sp>
      <p:sp>
        <p:nvSpPr>
          <p:cNvPr id="4" name="Rectangle 3"/>
          <p:cNvSpPr/>
          <p:nvPr/>
        </p:nvSpPr>
        <p:spPr>
          <a:xfrm>
            <a:off x="3980656" y="1447800"/>
            <a:ext cx="388619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mj-lt"/>
              <a:buAutoNum type="arabicPeriod"/>
            </a:pPr>
            <a:r>
              <a:rPr lang="en-US" sz="2400" dirty="0" smtClean="0"/>
              <a:t>a student, </a:t>
            </a:r>
          </a:p>
          <a:p>
            <a:pPr marL="342900" indent="-342900">
              <a:buFont typeface="+mj-lt"/>
              <a:buAutoNum type="arabicPeriod"/>
            </a:pPr>
            <a:r>
              <a:rPr lang="en-US" sz="2400" dirty="0" smtClean="0"/>
              <a:t>a householder, </a:t>
            </a:r>
          </a:p>
          <a:p>
            <a:pPr marL="342900" indent="-342900">
              <a:buFont typeface="+mj-lt"/>
              <a:buAutoNum type="arabicPeriod"/>
            </a:pPr>
            <a:r>
              <a:rPr lang="en-US" sz="2400" dirty="0" smtClean="0"/>
              <a:t>a retiree </a:t>
            </a:r>
          </a:p>
          <a:p>
            <a:pPr marL="342900" indent="-342900">
              <a:buFont typeface="+mj-lt"/>
              <a:buAutoNum type="arabicPeriod"/>
            </a:pPr>
            <a:r>
              <a:rPr lang="en-US" sz="2400" dirty="0" smtClean="0"/>
              <a:t>a religious ascetic.</a:t>
            </a:r>
            <a:endParaRPr lang="en-US" sz="2400" dirty="0"/>
          </a:p>
        </p:txBody>
      </p:sp>
      <p:sp>
        <p:nvSpPr>
          <p:cNvPr id="5" name="Rectangle 4"/>
          <p:cNvSpPr/>
          <p:nvPr/>
        </p:nvSpPr>
        <p:spPr>
          <a:xfrm>
            <a:off x="0" y="6550223"/>
            <a:ext cx="3754361" cy="307777"/>
          </a:xfrm>
          <a:prstGeom prst="rect">
            <a:avLst/>
          </a:prstGeom>
        </p:spPr>
        <p:txBody>
          <a:bodyPr wrap="square">
            <a:spAutoFit/>
          </a:bodyPr>
          <a:lstStyle/>
          <a:p>
            <a:r>
              <a:rPr lang="en-US" sz="1400" i="1" dirty="0" smtClean="0"/>
              <a:t>Source: https://en.wikipedia.org/wiki/Ashrama_(stage)</a:t>
            </a:r>
            <a:endParaRPr lang="en-US" sz="1400" i="1" dirty="0"/>
          </a:p>
        </p:txBody>
      </p:sp>
      <p:pic>
        <p:nvPicPr>
          <p:cNvPr id="3073" name="Picture 1"/>
          <p:cNvPicPr>
            <a:picLocks noChangeAspect="1" noChangeArrowheads="1"/>
          </p:cNvPicPr>
          <p:nvPr/>
        </p:nvPicPr>
        <p:blipFill>
          <a:blip r:embed="rId2"/>
          <a:srcRect/>
          <a:stretch>
            <a:fillRect/>
          </a:stretch>
        </p:blipFill>
        <p:spPr bwMode="auto">
          <a:xfrm>
            <a:off x="4943793" y="2971800"/>
            <a:ext cx="621792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0655" y="76200"/>
          <a:ext cx="10991057" cy="6561834"/>
        </p:xfrm>
        <a:graphic>
          <a:graphicData uri="http://schemas.openxmlformats.org/drawingml/2006/table">
            <a:tbl>
              <a:tblPr/>
              <a:tblGrid>
                <a:gridCol w="1371601"/>
                <a:gridCol w="1066800"/>
                <a:gridCol w="8552656"/>
              </a:tblGrid>
              <a:tr h="475526">
                <a:tc>
                  <a:txBody>
                    <a:bodyPr/>
                    <a:lstStyle/>
                    <a:p>
                      <a:pPr algn="ctr"/>
                      <a:r>
                        <a:rPr lang="en-US" sz="1600" dirty="0">
                          <a:solidFill>
                            <a:schemeClr val="tx1"/>
                          </a:solidFill>
                        </a:rPr>
                        <a:t>Ashram or stage</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solidFill>
                            <a:schemeClr val="tx1"/>
                          </a:solidFill>
                        </a:rPr>
                        <a:t>Age (years</a:t>
                      </a:r>
                      <a:r>
                        <a:rPr lang="en-US" sz="1600" dirty="0" smtClean="0">
                          <a:solidFill>
                            <a:schemeClr val="tx1"/>
                          </a:solidFill>
                        </a:rPr>
                        <a:t>)</a:t>
                      </a:r>
                      <a:endParaRPr lang="en-US" sz="1600" dirty="0">
                        <a:solidFill>
                          <a:schemeClr val="tx1"/>
                        </a:solidFill>
                      </a:endParaRP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solidFill>
                            <a:schemeClr val="tx1"/>
                          </a:solidFill>
                        </a:rPr>
                        <a:t>Description</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1399913">
                <a:tc>
                  <a:txBody>
                    <a:bodyPr/>
                    <a:lstStyle/>
                    <a:p>
                      <a:r>
                        <a:rPr lang="en-US" sz="1600" i="1" u="none" strike="noStrike" dirty="0" err="1">
                          <a:solidFill>
                            <a:schemeClr val="tx1"/>
                          </a:solidFill>
                        </a:rPr>
                        <a:t>Brahmacharya</a:t>
                      </a:r>
                      <a:r>
                        <a:rPr lang="en-US" sz="1600" dirty="0">
                          <a:solidFill>
                            <a:schemeClr val="tx1"/>
                          </a:solidFill>
                        </a:rPr>
                        <a:t/>
                      </a:r>
                      <a:br>
                        <a:rPr lang="en-US" sz="1600" dirty="0">
                          <a:solidFill>
                            <a:schemeClr val="tx1"/>
                          </a:solidFill>
                        </a:rPr>
                      </a:br>
                      <a:r>
                        <a:rPr lang="en-US" sz="1600" dirty="0">
                          <a:solidFill>
                            <a:schemeClr val="tx1"/>
                          </a:solidFill>
                        </a:rPr>
                        <a:t>(student life)</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solidFill>
                            <a:schemeClr val="tx1"/>
                          </a:solidFill>
                        </a:rPr>
                        <a:t>Till 24</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i="1" dirty="0" err="1">
                          <a:solidFill>
                            <a:schemeClr val="tx1"/>
                          </a:solidFill>
                        </a:rPr>
                        <a:t>Brahmacharya</a:t>
                      </a:r>
                      <a:r>
                        <a:rPr lang="en-US" sz="1600" dirty="0">
                          <a:solidFill>
                            <a:schemeClr val="tx1"/>
                          </a:solidFill>
                        </a:rPr>
                        <a:t> represented the bachelor student stage of life. This stage focuses on education and included the practice of </a:t>
                      </a:r>
                      <a:r>
                        <a:rPr lang="en-US" sz="1600" u="none" strike="noStrike" dirty="0" smtClean="0">
                          <a:solidFill>
                            <a:schemeClr val="tx1"/>
                          </a:solidFill>
                        </a:rPr>
                        <a:t>celibacy.</a:t>
                      </a:r>
                      <a:r>
                        <a:rPr lang="en-US" sz="1600" dirty="0">
                          <a:solidFill>
                            <a:schemeClr val="tx1"/>
                          </a:solidFill>
                        </a:rPr>
                        <a:t> The student went to a </a:t>
                      </a:r>
                      <a:r>
                        <a:rPr lang="en-US" sz="1600" u="none" strike="noStrike" dirty="0">
                          <a:solidFill>
                            <a:schemeClr val="tx1"/>
                          </a:solidFill>
                        </a:rPr>
                        <a:t>Gurukul</a:t>
                      </a:r>
                      <a:r>
                        <a:rPr lang="en-US" sz="1600" dirty="0">
                          <a:solidFill>
                            <a:schemeClr val="tx1"/>
                          </a:solidFill>
                        </a:rPr>
                        <a:t> (house of the guru) and typically would live with a </a:t>
                      </a:r>
                      <a:r>
                        <a:rPr lang="en-US" sz="1600" u="none" strike="noStrike" dirty="0">
                          <a:solidFill>
                            <a:schemeClr val="tx1"/>
                          </a:solidFill>
                        </a:rPr>
                        <a:t>Guru</a:t>
                      </a:r>
                      <a:r>
                        <a:rPr lang="en-US" sz="1600" dirty="0">
                          <a:solidFill>
                            <a:schemeClr val="tx1"/>
                          </a:solidFill>
                        </a:rPr>
                        <a:t> (teacher), acquiring knowledge of science, philosophy, scriptures and logic, practicing self-discipline, working to earn </a:t>
                      </a:r>
                      <a:r>
                        <a:rPr lang="en-US" sz="1600" u="none" strike="noStrike" dirty="0">
                          <a:solidFill>
                            <a:schemeClr val="tx1"/>
                          </a:solidFill>
                        </a:rPr>
                        <a:t>dakshina</a:t>
                      </a:r>
                      <a:r>
                        <a:rPr lang="en-US" sz="1600" dirty="0">
                          <a:solidFill>
                            <a:schemeClr val="tx1"/>
                          </a:solidFill>
                        </a:rPr>
                        <a:t> to be paid for the </a:t>
                      </a:r>
                      <a:r>
                        <a:rPr lang="en-US" sz="1600" i="1" dirty="0">
                          <a:solidFill>
                            <a:schemeClr val="tx1"/>
                          </a:solidFill>
                        </a:rPr>
                        <a:t>guru</a:t>
                      </a:r>
                      <a:r>
                        <a:rPr lang="en-US" sz="1600" dirty="0">
                          <a:solidFill>
                            <a:schemeClr val="tx1"/>
                          </a:solidFill>
                        </a:rPr>
                        <a:t>, learning to live a life of </a:t>
                      </a:r>
                      <a:r>
                        <a:rPr lang="en-US" sz="1600" u="none" strike="noStrike" dirty="0">
                          <a:solidFill>
                            <a:schemeClr val="tx1"/>
                          </a:solidFill>
                        </a:rPr>
                        <a:t>Dharma</a:t>
                      </a:r>
                      <a:r>
                        <a:rPr lang="en-US" sz="1600" dirty="0">
                          <a:solidFill>
                            <a:schemeClr val="tx1"/>
                          </a:solidFill>
                        </a:rPr>
                        <a:t> (righteousness, morals, duties).</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2093202">
                <a:tc>
                  <a:txBody>
                    <a:bodyPr/>
                    <a:lstStyle/>
                    <a:p>
                      <a:r>
                        <a:rPr lang="en-US" sz="1600" i="1" u="none" strike="noStrike" dirty="0" err="1">
                          <a:solidFill>
                            <a:schemeClr val="tx1"/>
                          </a:solidFill>
                        </a:rPr>
                        <a:t>Grihastha</a:t>
                      </a:r>
                      <a:r>
                        <a:rPr lang="en-US" sz="1600" dirty="0">
                          <a:solidFill>
                            <a:schemeClr val="tx1"/>
                          </a:solidFill>
                        </a:rPr>
                        <a:t/>
                      </a:r>
                      <a:br>
                        <a:rPr lang="en-US" sz="1600" dirty="0">
                          <a:solidFill>
                            <a:schemeClr val="tx1"/>
                          </a:solidFill>
                        </a:rPr>
                      </a:br>
                      <a:r>
                        <a:rPr lang="en-US" sz="1600" dirty="0">
                          <a:solidFill>
                            <a:schemeClr val="tx1"/>
                          </a:solidFill>
                        </a:rPr>
                        <a:t>(household life)</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solidFill>
                            <a:schemeClr val="tx1"/>
                          </a:solidFill>
                        </a:rPr>
                        <a:t>24–48</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solidFill>
                            <a:schemeClr val="tx1"/>
                          </a:solidFill>
                        </a:rPr>
                        <a:t>This stage referred to the individual's married life, with the duties of maintaining a household, raising a family, educating one's children, and leading a family-</a:t>
                      </a:r>
                      <a:r>
                        <a:rPr lang="en-US" sz="1600" dirty="0" err="1">
                          <a:solidFill>
                            <a:schemeClr val="tx1"/>
                          </a:solidFill>
                        </a:rPr>
                        <a:t>centred</a:t>
                      </a:r>
                      <a:r>
                        <a:rPr lang="en-US" sz="1600" dirty="0">
                          <a:solidFill>
                            <a:schemeClr val="tx1"/>
                          </a:solidFill>
                        </a:rPr>
                        <a:t> and a </a:t>
                      </a:r>
                      <a:r>
                        <a:rPr lang="en-US" sz="1600" u="none" strike="noStrike" dirty="0">
                          <a:solidFill>
                            <a:schemeClr val="tx1"/>
                          </a:solidFill>
                        </a:rPr>
                        <a:t>dharmic</a:t>
                      </a:r>
                      <a:r>
                        <a:rPr lang="en-US" sz="1600" dirty="0">
                          <a:solidFill>
                            <a:schemeClr val="tx1"/>
                          </a:solidFill>
                        </a:rPr>
                        <a:t> social </a:t>
                      </a:r>
                      <a:r>
                        <a:rPr lang="en-US" sz="1600" dirty="0" smtClean="0">
                          <a:solidFill>
                            <a:schemeClr val="tx1"/>
                          </a:solidFill>
                        </a:rPr>
                        <a:t>life. </a:t>
                      </a:r>
                      <a:r>
                        <a:rPr lang="en-US" sz="1600" i="1" dirty="0" err="1" smtClean="0">
                          <a:solidFill>
                            <a:schemeClr val="tx1"/>
                          </a:solidFill>
                        </a:rPr>
                        <a:t>Grihastha</a:t>
                      </a:r>
                      <a:r>
                        <a:rPr lang="en-US" sz="1600" dirty="0">
                          <a:solidFill>
                            <a:schemeClr val="tx1"/>
                          </a:solidFill>
                        </a:rPr>
                        <a:t> stage was considered as the most important of all stages in sociological context, as human beings in this stage not only pursued a virtuous life, they produced food and wealth that sustained people in other stages of life, as well as the </a:t>
                      </a:r>
                      <a:r>
                        <a:rPr lang="en-US" sz="1600" dirty="0" err="1">
                          <a:solidFill>
                            <a:schemeClr val="tx1"/>
                          </a:solidFill>
                        </a:rPr>
                        <a:t>offsprings</a:t>
                      </a:r>
                      <a:r>
                        <a:rPr lang="en-US" sz="1600" dirty="0">
                          <a:solidFill>
                            <a:schemeClr val="tx1"/>
                          </a:solidFill>
                        </a:rPr>
                        <a:t> that continued mankind</a:t>
                      </a:r>
                      <a:r>
                        <a:rPr lang="en-US" sz="1600" dirty="0" smtClean="0">
                          <a:solidFill>
                            <a:schemeClr val="tx1"/>
                          </a:solidFill>
                        </a:rPr>
                        <a:t>.</a:t>
                      </a:r>
                      <a:r>
                        <a:rPr lang="en-US" sz="1600" dirty="0">
                          <a:solidFill>
                            <a:schemeClr val="tx1"/>
                          </a:solidFill>
                        </a:rPr>
                        <a:t> The stage also represented one where the most intense physical, sexual, emotional, occupational, social and material attachments exist in a human being's life</a:t>
                      </a:r>
                      <a:r>
                        <a:rPr lang="en-US" sz="1600" dirty="0" smtClean="0">
                          <a:solidFill>
                            <a:schemeClr val="tx1"/>
                          </a:solidFill>
                        </a:rPr>
                        <a:t>.</a:t>
                      </a:r>
                      <a:endParaRPr lang="en-US" sz="1600" dirty="0">
                        <a:solidFill>
                          <a:schemeClr val="tx1"/>
                        </a:solidFill>
                      </a:endParaRP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399913">
                <a:tc>
                  <a:txBody>
                    <a:bodyPr/>
                    <a:lstStyle/>
                    <a:p>
                      <a:r>
                        <a:rPr lang="en-US" sz="1600" i="1" u="none" strike="noStrike" dirty="0" err="1">
                          <a:solidFill>
                            <a:schemeClr val="tx1"/>
                          </a:solidFill>
                        </a:rPr>
                        <a:t>Vanaprastha</a:t>
                      </a:r>
                      <a:r>
                        <a:rPr lang="en-US" sz="1600" dirty="0">
                          <a:solidFill>
                            <a:schemeClr val="tx1"/>
                          </a:solidFill>
                        </a:rPr>
                        <a:t/>
                      </a:r>
                      <a:br>
                        <a:rPr lang="en-US" sz="1600" dirty="0">
                          <a:solidFill>
                            <a:schemeClr val="tx1"/>
                          </a:solidFill>
                        </a:rPr>
                      </a:br>
                      <a:r>
                        <a:rPr lang="en-US" sz="1600" dirty="0">
                          <a:solidFill>
                            <a:schemeClr val="tx1"/>
                          </a:solidFill>
                        </a:rPr>
                        <a:t>(retired life)</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solidFill>
                            <a:schemeClr val="tx1"/>
                          </a:solidFill>
                        </a:rPr>
                        <a:t>48–72</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solidFill>
                            <a:schemeClr val="tx1"/>
                          </a:solidFill>
                        </a:rPr>
                        <a:t>The retirement stage, where a person handed over household responsibilities to the next generation, took an advisory role, and gradually withdrew from the </a:t>
                      </a:r>
                      <a:r>
                        <a:rPr lang="en-US" sz="1600" dirty="0" smtClean="0">
                          <a:solidFill>
                            <a:schemeClr val="tx1"/>
                          </a:solidFill>
                        </a:rPr>
                        <a:t>world.</a:t>
                      </a:r>
                      <a:r>
                        <a:rPr lang="en-US" sz="1600" dirty="0">
                          <a:solidFill>
                            <a:schemeClr val="tx1"/>
                          </a:solidFill>
                        </a:rPr>
                        <a:t> </a:t>
                      </a:r>
                      <a:r>
                        <a:rPr lang="en-US" sz="1600" dirty="0" err="1">
                          <a:solidFill>
                            <a:schemeClr val="tx1"/>
                          </a:solidFill>
                        </a:rPr>
                        <a:t>Vanaprastha</a:t>
                      </a:r>
                      <a:r>
                        <a:rPr lang="en-US" sz="1600" dirty="0">
                          <a:solidFill>
                            <a:schemeClr val="tx1"/>
                          </a:solidFill>
                        </a:rPr>
                        <a:t> stage was a transition phase from a householder's life with its greater emphasis on </a:t>
                      </a:r>
                      <a:r>
                        <a:rPr lang="en-US" sz="1600" u="none" strike="noStrike" dirty="0" err="1">
                          <a:solidFill>
                            <a:schemeClr val="tx1"/>
                          </a:solidFill>
                        </a:rPr>
                        <a:t>Artha</a:t>
                      </a:r>
                      <a:r>
                        <a:rPr lang="en-US" sz="1600" dirty="0">
                          <a:solidFill>
                            <a:schemeClr val="tx1"/>
                          </a:solidFill>
                        </a:rPr>
                        <a:t> and </a:t>
                      </a:r>
                      <a:r>
                        <a:rPr lang="en-US" sz="1600" u="none" strike="noStrike" dirty="0">
                          <a:solidFill>
                            <a:schemeClr val="tx1"/>
                          </a:solidFill>
                        </a:rPr>
                        <a:t>Kama</a:t>
                      </a:r>
                      <a:r>
                        <a:rPr lang="en-US" sz="1600" dirty="0">
                          <a:solidFill>
                            <a:schemeClr val="tx1"/>
                          </a:solidFill>
                        </a:rPr>
                        <a:t> (wealth, security, pleasure and sexual pursuits) to one with greater emphasis on </a:t>
                      </a:r>
                      <a:r>
                        <a:rPr lang="en-US" sz="1600" u="none" strike="noStrike" dirty="0">
                          <a:solidFill>
                            <a:schemeClr val="tx1"/>
                          </a:solidFill>
                        </a:rPr>
                        <a:t>Moksha</a:t>
                      </a:r>
                      <a:r>
                        <a:rPr lang="en-US" sz="1600" dirty="0">
                          <a:solidFill>
                            <a:schemeClr val="tx1"/>
                          </a:solidFill>
                        </a:rPr>
                        <a:t> (spiritual liberation</a:t>
                      </a:r>
                      <a:r>
                        <a:rPr lang="en-US" sz="1600" dirty="0" smtClean="0">
                          <a:solidFill>
                            <a:schemeClr val="tx1"/>
                          </a:solidFill>
                        </a:rPr>
                        <a:t>).</a:t>
                      </a:r>
                      <a:endParaRPr lang="en-US" sz="1600" dirty="0">
                        <a:solidFill>
                          <a:schemeClr val="tx1"/>
                        </a:solidFill>
                      </a:endParaRP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168816">
                <a:tc>
                  <a:txBody>
                    <a:bodyPr/>
                    <a:lstStyle/>
                    <a:p>
                      <a:r>
                        <a:rPr lang="en-US" sz="1600" i="1" u="none" strike="noStrike" dirty="0" err="1">
                          <a:solidFill>
                            <a:schemeClr val="tx1"/>
                          </a:solidFill>
                        </a:rPr>
                        <a:t>Sannyasa</a:t>
                      </a:r>
                      <a:r>
                        <a:rPr lang="en-US" sz="1600" dirty="0">
                          <a:solidFill>
                            <a:schemeClr val="tx1"/>
                          </a:solidFill>
                        </a:rPr>
                        <a:t/>
                      </a:r>
                      <a:br>
                        <a:rPr lang="en-US" sz="1600" dirty="0">
                          <a:solidFill>
                            <a:schemeClr val="tx1"/>
                          </a:solidFill>
                        </a:rPr>
                      </a:br>
                      <a:r>
                        <a:rPr lang="en-US" sz="1600" dirty="0">
                          <a:solidFill>
                            <a:schemeClr val="tx1"/>
                          </a:solidFill>
                        </a:rPr>
                        <a:t>(renounced life)</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solidFill>
                            <a:schemeClr val="tx1"/>
                          </a:solidFill>
                        </a:rPr>
                        <a:t>72+</a:t>
                      </a:r>
                      <a:br>
                        <a:rPr lang="en-US" sz="1600">
                          <a:solidFill>
                            <a:schemeClr val="tx1"/>
                          </a:solidFill>
                        </a:rPr>
                      </a:br>
                      <a:r>
                        <a:rPr lang="en-US" sz="1600">
                          <a:solidFill>
                            <a:schemeClr val="tx1"/>
                          </a:solidFill>
                        </a:rPr>
                        <a:t>(or anytime)</a:t>
                      </a: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solidFill>
                            <a:schemeClr val="tx1"/>
                          </a:solidFill>
                        </a:rPr>
                        <a:t>The stage was marked by renunciation of material desires and prejudices, represented by a state of disinterest and detachment from material life, generally without any meaningful property or home (Ascetic), and </a:t>
                      </a:r>
                      <a:r>
                        <a:rPr lang="en-US" sz="1600" dirty="0" smtClean="0">
                          <a:solidFill>
                            <a:schemeClr val="tx1"/>
                          </a:solidFill>
                        </a:rPr>
                        <a:t>focused </a:t>
                      </a:r>
                      <a:r>
                        <a:rPr lang="en-US" sz="1600" dirty="0">
                          <a:solidFill>
                            <a:schemeClr val="tx1"/>
                          </a:solidFill>
                        </a:rPr>
                        <a:t>on </a:t>
                      </a:r>
                      <a:r>
                        <a:rPr lang="en-US" sz="1600" u="none" strike="noStrike" dirty="0">
                          <a:solidFill>
                            <a:schemeClr val="tx1"/>
                          </a:solidFill>
                        </a:rPr>
                        <a:t>Moksha</a:t>
                      </a:r>
                      <a:r>
                        <a:rPr lang="en-US" sz="1600" dirty="0">
                          <a:solidFill>
                            <a:schemeClr val="tx1"/>
                          </a:solidFill>
                        </a:rPr>
                        <a:t>, peace and simple spiritual </a:t>
                      </a:r>
                      <a:r>
                        <a:rPr lang="en-US" sz="1600" dirty="0" smtClean="0">
                          <a:solidFill>
                            <a:schemeClr val="tx1"/>
                          </a:solidFill>
                        </a:rPr>
                        <a:t>life.</a:t>
                      </a:r>
                      <a:r>
                        <a:rPr lang="en-US" sz="1600" dirty="0">
                          <a:solidFill>
                            <a:schemeClr val="tx1"/>
                          </a:solidFill>
                        </a:rPr>
                        <a:t> Anyone could enter this stage after completing the </a:t>
                      </a:r>
                      <a:r>
                        <a:rPr lang="en-US" sz="1600" i="1" dirty="0" err="1">
                          <a:solidFill>
                            <a:schemeClr val="tx1"/>
                          </a:solidFill>
                        </a:rPr>
                        <a:t>Brahmacharya</a:t>
                      </a:r>
                      <a:r>
                        <a:rPr lang="en-US" sz="1600" dirty="0">
                          <a:solidFill>
                            <a:schemeClr val="tx1"/>
                          </a:solidFill>
                        </a:rPr>
                        <a:t> stage of </a:t>
                      </a:r>
                      <a:r>
                        <a:rPr lang="en-US" sz="1600" dirty="0" smtClean="0">
                          <a:solidFill>
                            <a:schemeClr val="tx1"/>
                          </a:solidFill>
                        </a:rPr>
                        <a:t>life.</a:t>
                      </a:r>
                      <a:endParaRPr lang="en-US" sz="1600" dirty="0">
                        <a:solidFill>
                          <a:schemeClr val="tx1"/>
                        </a:solidFill>
                      </a:endParaRPr>
                    </a:p>
                  </a:txBody>
                  <a:tcPr marL="12309" marR="12309" marT="6155" marB="615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
        <p:nvSpPr>
          <p:cNvPr id="1026" name="Rectangle 2"/>
          <p:cNvSpPr>
            <a:spLocks noChangeArrowheads="1"/>
          </p:cNvSpPr>
          <p:nvPr/>
        </p:nvSpPr>
        <p:spPr bwMode="auto">
          <a:xfrm>
            <a:off x="0" y="0"/>
            <a:ext cx="111617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Stages of Life in Buddhism</a:t>
            </a:r>
            <a:endParaRPr lang="en-US" b="1" dirty="0"/>
          </a:p>
        </p:txBody>
      </p:sp>
      <p:sp>
        <p:nvSpPr>
          <p:cNvPr id="3" name="Content Placeholder 2"/>
          <p:cNvSpPr>
            <a:spLocks noGrp="1"/>
          </p:cNvSpPr>
          <p:nvPr>
            <p:ph idx="1"/>
          </p:nvPr>
        </p:nvSpPr>
        <p:spPr/>
        <p:txBody>
          <a:bodyPr>
            <a:normAutofit fontScale="85000" lnSpcReduction="20000"/>
          </a:bodyPr>
          <a:lstStyle/>
          <a:p>
            <a:pPr marL="596646" indent="-514350">
              <a:buNone/>
            </a:pPr>
            <a:r>
              <a:rPr lang="en-US" dirty="0" smtClean="0"/>
              <a:t>Decade of </a:t>
            </a:r>
          </a:p>
          <a:p>
            <a:pPr marL="596646" indent="-514350">
              <a:buFont typeface="+mj-lt"/>
              <a:buAutoNum type="arabicPeriod"/>
            </a:pPr>
            <a:r>
              <a:rPr lang="en-US" dirty="0" smtClean="0"/>
              <a:t>Tender</a:t>
            </a:r>
          </a:p>
          <a:p>
            <a:pPr marL="596646" indent="-514350">
              <a:buFont typeface="+mj-lt"/>
              <a:buAutoNum type="arabicPeriod"/>
            </a:pPr>
            <a:r>
              <a:rPr lang="en-US" dirty="0" smtClean="0"/>
              <a:t>Sports</a:t>
            </a:r>
          </a:p>
          <a:p>
            <a:pPr marL="596646" indent="-514350">
              <a:buFont typeface="+mj-lt"/>
              <a:buAutoNum type="arabicPeriod"/>
            </a:pPr>
            <a:r>
              <a:rPr lang="en-US" dirty="0" smtClean="0"/>
              <a:t>Beauty</a:t>
            </a:r>
          </a:p>
          <a:p>
            <a:pPr marL="596646" indent="-514350">
              <a:buFont typeface="+mj-lt"/>
              <a:buAutoNum type="arabicPeriod"/>
            </a:pPr>
            <a:r>
              <a:rPr lang="en-US" dirty="0" smtClean="0"/>
              <a:t>Strength</a:t>
            </a:r>
          </a:p>
          <a:p>
            <a:pPr marL="596646" indent="-514350">
              <a:buFont typeface="+mj-lt"/>
              <a:buAutoNum type="arabicPeriod"/>
            </a:pPr>
            <a:r>
              <a:rPr lang="en-US" dirty="0" smtClean="0"/>
              <a:t>Understanding</a:t>
            </a:r>
          </a:p>
          <a:p>
            <a:pPr marL="596646" indent="-514350">
              <a:buFont typeface="+mj-lt"/>
              <a:buAutoNum type="arabicPeriod"/>
            </a:pPr>
            <a:r>
              <a:rPr lang="en-US" dirty="0" smtClean="0"/>
              <a:t>Decline</a:t>
            </a:r>
          </a:p>
          <a:p>
            <a:pPr marL="596646" indent="-514350">
              <a:buFont typeface="+mj-lt"/>
              <a:buAutoNum type="arabicPeriod"/>
            </a:pPr>
            <a:r>
              <a:rPr lang="en-US" dirty="0" smtClean="0"/>
              <a:t>Stooping (bend body)</a:t>
            </a:r>
          </a:p>
          <a:p>
            <a:pPr marL="596646" indent="-514350">
              <a:buFont typeface="+mj-lt"/>
              <a:buAutoNum type="arabicPeriod"/>
            </a:pPr>
            <a:r>
              <a:rPr lang="en-US" dirty="0" smtClean="0"/>
              <a:t>Bent (curved body)</a:t>
            </a:r>
          </a:p>
          <a:p>
            <a:pPr marL="596646" indent="-514350">
              <a:buFont typeface="+mj-lt"/>
              <a:buAutoNum type="arabicPeriod"/>
            </a:pPr>
            <a:r>
              <a:rPr lang="en-US" dirty="0" smtClean="0"/>
              <a:t>Dotage (2</a:t>
            </a:r>
            <a:r>
              <a:rPr lang="en-US" baseline="30000" dirty="0" smtClean="0"/>
              <a:t>nd</a:t>
            </a:r>
            <a:r>
              <a:rPr lang="en-US" dirty="0" smtClean="0"/>
              <a:t> childhood)</a:t>
            </a:r>
          </a:p>
          <a:p>
            <a:pPr marL="596646" indent="-514350">
              <a:buFont typeface="+mj-lt"/>
              <a:buAutoNum type="arabicPeriod"/>
            </a:pPr>
            <a:r>
              <a:rPr lang="en-US" dirty="0" smtClean="0"/>
              <a:t>Prone (lying face down)</a:t>
            </a:r>
            <a:endParaRPr lang="en-US" dirty="0"/>
          </a:p>
        </p:txBody>
      </p:sp>
      <p:sp>
        <p:nvSpPr>
          <p:cNvPr id="4" name="Rectangle 3"/>
          <p:cNvSpPr/>
          <p:nvPr/>
        </p:nvSpPr>
        <p:spPr>
          <a:xfrm>
            <a:off x="2837656" y="6488668"/>
            <a:ext cx="5988050" cy="307777"/>
          </a:xfrm>
          <a:prstGeom prst="rect">
            <a:avLst/>
          </a:prstGeom>
        </p:spPr>
        <p:txBody>
          <a:bodyPr wrap="none">
            <a:spAutoFit/>
          </a:bodyPr>
          <a:lstStyle/>
          <a:p>
            <a:r>
              <a:rPr lang="en-US" sz="1400" i="1" dirty="0" smtClean="0"/>
              <a:t>Source: Guide to Buddhism A to Z: https://www.buddhisma2z.com/content.php?id=229</a:t>
            </a:r>
            <a:endParaRPr lang="en-US" sz="1400" i="1" dirty="0"/>
          </a:p>
        </p:txBody>
      </p:sp>
      <p:pic>
        <p:nvPicPr>
          <p:cNvPr id="32769" name="Picture 1"/>
          <p:cNvPicPr>
            <a:picLocks noChangeAspect="1" noChangeArrowheads="1"/>
          </p:cNvPicPr>
          <p:nvPr/>
        </p:nvPicPr>
        <p:blipFill>
          <a:blip r:embed="rId2" cstate="print"/>
          <a:srcRect/>
          <a:stretch>
            <a:fillRect/>
          </a:stretch>
        </p:blipFill>
        <p:spPr bwMode="auto">
          <a:xfrm>
            <a:off x="7714456" y="1391496"/>
            <a:ext cx="3447257" cy="5027904"/>
          </a:xfrm>
          <a:prstGeom prst="rect">
            <a:avLst/>
          </a:prstGeom>
          <a:noFill/>
          <a:ln w="9525">
            <a:noFill/>
            <a:miter lim="800000"/>
            <a:headEnd/>
            <a:tailEnd/>
          </a:ln>
          <a:effectLst/>
        </p:spPr>
      </p:pic>
      <p:sp>
        <p:nvSpPr>
          <p:cNvPr id="6" name="Rectangle 5"/>
          <p:cNvSpPr/>
          <p:nvPr/>
        </p:nvSpPr>
        <p:spPr>
          <a:xfrm>
            <a:off x="9086056" y="6248400"/>
            <a:ext cx="106792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t> 480 BCE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marL="596646" indent="-514350">
              <a:buFont typeface="+mj-lt"/>
              <a:buAutoNum type="arabicPeriod"/>
            </a:pPr>
            <a:r>
              <a:rPr lang="en-US" b="1" u="sng" dirty="0" smtClean="0"/>
              <a:t>Baby</a:t>
            </a:r>
            <a:r>
              <a:rPr lang="en-US" dirty="0" smtClean="0"/>
              <a:t>: `tender baby, vulnerable, lying on its back and playing with his own </a:t>
            </a:r>
            <a:r>
              <a:rPr lang="en-US" dirty="0" err="1" smtClean="0"/>
              <a:t>faeces'</a:t>
            </a:r>
            <a:r>
              <a:rPr lang="en-US" dirty="0" smtClean="0"/>
              <a:t>. He identified this as the individual's initial pleasurable experience, albeit a crude one which would eventually be grown out of. </a:t>
            </a:r>
          </a:p>
          <a:p>
            <a:pPr marL="596646" indent="-514350">
              <a:buFont typeface="+mj-lt"/>
              <a:buAutoNum type="arabicPeriod"/>
            </a:pPr>
            <a:r>
              <a:rPr lang="en-US" b="1" u="sng" dirty="0" smtClean="0"/>
              <a:t>Child</a:t>
            </a:r>
            <a:r>
              <a:rPr lang="en-US" dirty="0" smtClean="0"/>
              <a:t>: `that child grows older and with the awakening of his sense faculties plays with toy ploughs, tip-cat, jumping, leaf windmills, marbles, toy chariots and toy bows'. Such pleasurable games are, the Buddha said, at a higher level but will nonetheless eventually be outgrown also. </a:t>
            </a:r>
          </a:p>
          <a:p>
            <a:pPr marL="596646" indent="-514350">
              <a:buFont typeface="+mj-lt"/>
              <a:buAutoNum type="arabicPeriod"/>
            </a:pPr>
            <a:r>
              <a:rPr lang="en-US" b="1" u="sng" dirty="0" smtClean="0"/>
              <a:t>Adult</a:t>
            </a:r>
            <a:r>
              <a:rPr lang="en-US" dirty="0" smtClean="0"/>
              <a:t>: `having grown older, with the complete development of the sense faculties and experiencing the five sense pleasures, he comes under the sway of, gripped by, fascinated with and addicted to, objects seen with the eye, sounds heard with the ear, </a:t>
            </a:r>
            <a:r>
              <a:rPr lang="en-US" dirty="0" err="1" smtClean="0"/>
              <a:t>odours</a:t>
            </a:r>
            <a:r>
              <a:rPr lang="en-US" dirty="0" smtClean="0"/>
              <a:t> smelled with the nose, tastes tasted with the tongue and sensations felt with the body'. </a:t>
            </a:r>
          </a:p>
          <a:p>
            <a:pPr marL="596646" indent="-514350">
              <a:buFont typeface="+mj-lt"/>
              <a:buAutoNum type="arabicPeriod"/>
            </a:pPr>
            <a:r>
              <a:rPr lang="en-US" b="1" u="sng" dirty="0" smtClean="0"/>
              <a:t>Old-age: </a:t>
            </a:r>
            <a:r>
              <a:rPr lang="en-US" dirty="0" smtClean="0"/>
              <a:t>In the last stage the individual gives up sensual pursuits, embarks on the spiritual quest and attain </a:t>
            </a:r>
            <a:r>
              <a:rPr lang="en-US" b="1" dirty="0" smtClean="0"/>
              <a:t>peace</a:t>
            </a:r>
            <a:r>
              <a:rPr lang="en-US" dirty="0" smtClean="0"/>
              <a:t> and </a:t>
            </a:r>
            <a:r>
              <a:rPr lang="en-US" b="1" dirty="0" smtClean="0"/>
              <a:t>joy </a:t>
            </a:r>
            <a:r>
              <a:rPr lang="en-US" dirty="0" smtClean="0"/>
              <a:t>through </a:t>
            </a:r>
            <a:r>
              <a:rPr lang="en-US" b="1" dirty="0" smtClean="0"/>
              <a:t>meditation</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Confucius and Stages of Life</a:t>
            </a:r>
            <a:endParaRPr lang="en-US" b="1" dirty="0"/>
          </a:p>
        </p:txBody>
      </p:sp>
      <p:sp>
        <p:nvSpPr>
          <p:cNvPr id="3" name="Content Placeholder 2"/>
          <p:cNvSpPr>
            <a:spLocks noGrp="1"/>
          </p:cNvSpPr>
          <p:nvPr>
            <p:ph idx="1"/>
          </p:nvPr>
        </p:nvSpPr>
        <p:spPr>
          <a:xfrm>
            <a:off x="704057" y="1447800"/>
            <a:ext cx="5029199" cy="4800600"/>
          </a:xfrm>
        </p:spPr>
        <p:txBody>
          <a:bodyPr>
            <a:normAutofit/>
          </a:bodyPr>
          <a:lstStyle/>
          <a:p>
            <a:pPr fontAlgn="base"/>
            <a:r>
              <a:rPr lang="en-US" dirty="0" smtClean="0"/>
              <a:t>In </a:t>
            </a:r>
            <a:r>
              <a:rPr lang="en-US" b="1" dirty="0" smtClean="0"/>
              <a:t>The Analects </a:t>
            </a:r>
            <a:r>
              <a:rPr lang="en-US" dirty="0" smtClean="0"/>
              <a:t>(autobiography), Confucius (500 B.C.) provides us with one of the earliest maps of human development.</a:t>
            </a:r>
          </a:p>
        </p:txBody>
      </p:sp>
      <p:sp>
        <p:nvSpPr>
          <p:cNvPr id="31746" name="AutoShape 2" descr="Color illustration of the Chinese sage Confuci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7" name="Picture 3"/>
          <p:cNvPicPr>
            <a:picLocks noChangeAspect="1" noChangeArrowheads="1"/>
          </p:cNvPicPr>
          <p:nvPr/>
        </p:nvPicPr>
        <p:blipFill>
          <a:blip r:embed="rId2"/>
          <a:srcRect/>
          <a:stretch>
            <a:fillRect/>
          </a:stretch>
        </p:blipFill>
        <p:spPr bwMode="auto">
          <a:xfrm>
            <a:off x="5903913" y="1371600"/>
            <a:ext cx="5257800" cy="5257800"/>
          </a:xfrm>
          <a:prstGeom prst="rect">
            <a:avLst/>
          </a:prstGeom>
          <a:noFill/>
          <a:ln w="9525">
            <a:noFill/>
            <a:miter lim="800000"/>
            <a:headEnd/>
            <a:tailEnd/>
          </a:ln>
          <a:effectLst/>
        </p:spPr>
      </p:pic>
      <p:sp>
        <p:nvSpPr>
          <p:cNvPr id="6" name="Rectangle 5"/>
          <p:cNvSpPr/>
          <p:nvPr/>
        </p:nvSpPr>
        <p:spPr>
          <a:xfrm>
            <a:off x="170656" y="6550223"/>
            <a:ext cx="7712075" cy="307777"/>
          </a:xfrm>
          <a:prstGeom prst="rect">
            <a:avLst/>
          </a:prstGeom>
        </p:spPr>
        <p:txBody>
          <a:bodyPr wrap="square">
            <a:spAutoFit/>
          </a:bodyPr>
          <a:lstStyle/>
          <a:p>
            <a:r>
              <a:rPr lang="en-US" sz="1400" i="1" dirty="0" smtClean="0"/>
              <a:t>Source: https://www.institute4learning.com/2012/08/08/the-stages-of-life-according-to-confucius/</a:t>
            </a:r>
            <a:endParaRPr lang="en-US" sz="14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389" y="274638"/>
            <a:ext cx="9152605" cy="639762"/>
          </a:xfrm>
        </p:spPr>
        <p:txBody>
          <a:bodyPr>
            <a:normAutofit fontScale="90000"/>
          </a:bodyPr>
          <a:lstStyle/>
          <a:p>
            <a:r>
              <a:rPr lang="en-US" dirty="0" smtClean="0"/>
              <a:t>Confucius and life stages</a:t>
            </a:r>
            <a:endParaRPr lang="en-US" dirty="0"/>
          </a:p>
        </p:txBody>
      </p:sp>
      <p:sp>
        <p:nvSpPr>
          <p:cNvPr id="3" name="Content Placeholder 2"/>
          <p:cNvSpPr>
            <a:spLocks noGrp="1"/>
          </p:cNvSpPr>
          <p:nvPr>
            <p:ph idx="1"/>
          </p:nvPr>
        </p:nvSpPr>
        <p:spPr>
          <a:xfrm>
            <a:off x="704057" y="1066800"/>
            <a:ext cx="10200938" cy="5410200"/>
          </a:xfrm>
        </p:spPr>
        <p:txBody>
          <a:bodyPr>
            <a:normAutofit fontScale="92500" lnSpcReduction="20000"/>
          </a:bodyPr>
          <a:lstStyle/>
          <a:p>
            <a:pPr marL="596646" indent="-514350" fontAlgn="base">
              <a:buFont typeface="+mj-lt"/>
              <a:buAutoNum type="arabicPeriod"/>
            </a:pPr>
            <a:r>
              <a:rPr lang="en-US" b="1" u="sng" dirty="0" smtClean="0"/>
              <a:t>At 15 </a:t>
            </a:r>
            <a:r>
              <a:rPr lang="en-US" dirty="0" smtClean="0"/>
              <a:t>, </a:t>
            </a:r>
            <a:r>
              <a:rPr lang="en-US" dirty="0" smtClean="0">
                <a:solidFill>
                  <a:srgbClr val="FF0000"/>
                </a:solidFill>
              </a:rPr>
              <a:t>I set my mind on learning</a:t>
            </a:r>
            <a:r>
              <a:rPr lang="en-US" dirty="0" smtClean="0"/>
              <a:t>. </a:t>
            </a:r>
            <a:r>
              <a:rPr lang="en-US" sz="2800" dirty="0" smtClean="0"/>
              <a:t>(studying classics, to learn about the laws of the society and the universe.)</a:t>
            </a:r>
            <a:endParaRPr lang="en-US" dirty="0" smtClean="0"/>
          </a:p>
          <a:p>
            <a:pPr marL="596646" indent="-514350" fontAlgn="base">
              <a:buFont typeface="+mj-lt"/>
              <a:buAutoNum type="arabicPeriod"/>
            </a:pPr>
            <a:r>
              <a:rPr lang="en-US" b="1" u="sng" dirty="0" smtClean="0"/>
              <a:t>At 30</a:t>
            </a:r>
            <a:r>
              <a:rPr lang="en-US" dirty="0" smtClean="0"/>
              <a:t>, </a:t>
            </a:r>
            <a:r>
              <a:rPr lang="en-US" dirty="0" smtClean="0">
                <a:solidFill>
                  <a:srgbClr val="FF0000"/>
                </a:solidFill>
              </a:rPr>
              <a:t>I stood firm</a:t>
            </a:r>
            <a:r>
              <a:rPr lang="en-US" dirty="0" smtClean="0"/>
              <a:t>. </a:t>
            </a:r>
            <a:r>
              <a:rPr lang="en-US" sz="2800" dirty="0" smtClean="0"/>
              <a:t>(established goal of life, and stood firm on it.)</a:t>
            </a:r>
            <a:endParaRPr lang="en-US" dirty="0" smtClean="0"/>
          </a:p>
          <a:p>
            <a:pPr marL="596646" indent="-514350" fontAlgn="base">
              <a:buFont typeface="+mj-lt"/>
              <a:buAutoNum type="arabicPeriod"/>
            </a:pPr>
            <a:r>
              <a:rPr lang="en-US" b="1" u="sng" dirty="0" smtClean="0"/>
              <a:t>At 40</a:t>
            </a:r>
            <a:r>
              <a:rPr lang="en-US" dirty="0" smtClean="0"/>
              <a:t>, </a:t>
            </a:r>
            <a:r>
              <a:rPr lang="en-US" dirty="0" smtClean="0">
                <a:solidFill>
                  <a:srgbClr val="FF0000"/>
                </a:solidFill>
              </a:rPr>
              <a:t>I had no doubts</a:t>
            </a:r>
            <a:r>
              <a:rPr lang="en-US" dirty="0" smtClean="0"/>
              <a:t>. </a:t>
            </a:r>
            <a:r>
              <a:rPr lang="en-US" sz="3000" dirty="0" smtClean="0"/>
              <a:t>(about himself and the world.)</a:t>
            </a:r>
            <a:endParaRPr lang="en-US" dirty="0" smtClean="0"/>
          </a:p>
          <a:p>
            <a:pPr marL="596646" indent="-514350" fontAlgn="base">
              <a:buFont typeface="+mj-lt"/>
              <a:buAutoNum type="arabicPeriod"/>
            </a:pPr>
            <a:r>
              <a:rPr lang="en-US" b="1" u="sng" dirty="0" smtClean="0"/>
              <a:t>At 50</a:t>
            </a:r>
            <a:r>
              <a:rPr lang="en-US" dirty="0" smtClean="0"/>
              <a:t>, </a:t>
            </a:r>
            <a:r>
              <a:rPr lang="en-US" dirty="0" smtClean="0">
                <a:solidFill>
                  <a:srgbClr val="FF0000"/>
                </a:solidFill>
              </a:rPr>
              <a:t>I knew the decrees of Heaven</a:t>
            </a:r>
            <a:r>
              <a:rPr lang="en-US" dirty="0" smtClean="0"/>
              <a:t>. </a:t>
            </a:r>
            <a:r>
              <a:rPr lang="en-US" sz="3000" dirty="0" smtClean="0"/>
              <a:t>(he was clear about what the universe had arranged for him, and could feel and align with by moment.</a:t>
            </a:r>
            <a:r>
              <a:rPr lang="en-US" dirty="0" smtClean="0"/>
              <a:t>)</a:t>
            </a:r>
          </a:p>
          <a:p>
            <a:pPr marL="596646" indent="-514350" fontAlgn="base">
              <a:buFont typeface="+mj-lt"/>
              <a:buAutoNum type="arabicPeriod"/>
            </a:pPr>
            <a:r>
              <a:rPr lang="en-US" b="1" u="sng" dirty="0" smtClean="0"/>
              <a:t>At 60</a:t>
            </a:r>
            <a:r>
              <a:rPr lang="en-US" dirty="0" smtClean="0"/>
              <a:t>, </a:t>
            </a:r>
            <a:r>
              <a:rPr lang="en-US" dirty="0" smtClean="0">
                <a:solidFill>
                  <a:srgbClr val="FF0000"/>
                </a:solidFill>
              </a:rPr>
              <a:t>no sound irritates me</a:t>
            </a:r>
            <a:r>
              <a:rPr lang="en-US" dirty="0" smtClean="0"/>
              <a:t>. </a:t>
            </a:r>
            <a:r>
              <a:rPr lang="en-US" sz="3000" dirty="0" smtClean="0"/>
              <a:t>(he was able to embrace the world without internally getting irritated.)</a:t>
            </a:r>
            <a:endParaRPr lang="en-US" dirty="0" smtClean="0"/>
          </a:p>
          <a:p>
            <a:pPr marL="596646" indent="-514350" fontAlgn="base">
              <a:buFont typeface="+mj-lt"/>
              <a:buAutoNum type="arabicPeriod"/>
            </a:pPr>
            <a:r>
              <a:rPr lang="en-US" b="1" u="sng" dirty="0" smtClean="0"/>
              <a:t>At 70</a:t>
            </a:r>
            <a:r>
              <a:rPr lang="en-US" dirty="0" smtClean="0"/>
              <a:t>, </a:t>
            </a:r>
            <a:r>
              <a:rPr lang="en-US" dirty="0" smtClean="0">
                <a:solidFill>
                  <a:srgbClr val="FF0000"/>
                </a:solidFill>
              </a:rPr>
              <a:t>I could follow what my heart desired, without transgressing what was right</a:t>
            </a:r>
            <a:r>
              <a:rPr lang="en-US" dirty="0" smtClean="0"/>
              <a:t>. </a:t>
            </a:r>
            <a:r>
              <a:rPr lang="en-US" sz="2800" dirty="0" smtClean="0"/>
              <a:t>(with morality firmly established and practiced within himself, he was able to live life freely without committing wrong.)</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Erik Erikson’s Eight Stages of Development</a:t>
            </a:r>
            <a:endParaRPr lang="en-US" b="1" dirty="0"/>
          </a:p>
        </p:txBody>
      </p:sp>
      <p:sp>
        <p:nvSpPr>
          <p:cNvPr id="3" name="Content Placeholder 2"/>
          <p:cNvSpPr>
            <a:spLocks noGrp="1"/>
          </p:cNvSpPr>
          <p:nvPr>
            <p:ph idx="1"/>
          </p:nvPr>
        </p:nvSpPr>
        <p:spPr>
          <a:xfrm>
            <a:off x="279043" y="1600200"/>
            <a:ext cx="5022771" cy="5029200"/>
          </a:xfrm>
        </p:spPr>
        <p:txBody>
          <a:bodyPr>
            <a:normAutofit fontScale="92500" lnSpcReduction="20000"/>
          </a:bodyPr>
          <a:lstStyle/>
          <a:p>
            <a:pPr marL="514350" indent="-514350">
              <a:buFont typeface="+mj-lt"/>
              <a:buAutoNum type="arabicPeriod"/>
            </a:pPr>
            <a:r>
              <a:rPr lang="en-US" b="1" dirty="0" smtClean="0">
                <a:ln>
                  <a:solidFill>
                    <a:srgbClr val="FFFF00"/>
                  </a:solidFill>
                </a:ln>
              </a:rPr>
              <a:t>Infancy</a:t>
            </a:r>
            <a:r>
              <a:rPr lang="en-US" dirty="0" smtClean="0">
                <a:ln>
                  <a:solidFill>
                    <a:srgbClr val="FFFF00"/>
                  </a:solidFill>
                </a:ln>
              </a:rPr>
              <a:t>: </a:t>
            </a:r>
            <a:r>
              <a:rPr lang="en-US" sz="2100" dirty="0" smtClean="0">
                <a:ln>
                  <a:solidFill>
                    <a:srgbClr val="FF0000"/>
                  </a:solidFill>
                </a:ln>
              </a:rPr>
              <a:t>Birth to 18 Months</a:t>
            </a:r>
            <a:r>
              <a:rPr lang="en-US" dirty="0" smtClean="0">
                <a:ln>
                  <a:solidFill>
                    <a:srgbClr val="FF0000"/>
                  </a:solidFill>
                </a:ln>
              </a:rPr>
              <a:t> </a:t>
            </a:r>
          </a:p>
          <a:p>
            <a:pPr marL="971550" lvl="1" indent="-514350"/>
            <a:r>
              <a:rPr lang="en-US" dirty="0" smtClean="0"/>
              <a:t>the challenge of trust </a:t>
            </a:r>
            <a:r>
              <a:rPr lang="en-US" dirty="0" err="1" smtClean="0"/>
              <a:t>vs</a:t>
            </a:r>
            <a:r>
              <a:rPr lang="en-US" dirty="0" smtClean="0"/>
              <a:t> mistrust </a:t>
            </a:r>
          </a:p>
          <a:p>
            <a:pPr marL="514350" indent="-514350">
              <a:buFont typeface="+mj-lt"/>
              <a:buAutoNum type="arabicPeriod"/>
            </a:pPr>
            <a:r>
              <a:rPr lang="en-US" b="1" dirty="0" smtClean="0">
                <a:ln>
                  <a:solidFill>
                    <a:srgbClr val="FFFF00"/>
                  </a:solidFill>
                </a:ln>
              </a:rPr>
              <a:t>Toddlerhood: </a:t>
            </a:r>
            <a:r>
              <a:rPr lang="en-US" sz="2100" dirty="0" smtClean="0">
                <a:ln>
                  <a:solidFill>
                    <a:srgbClr val="FF0000"/>
                  </a:solidFill>
                </a:ln>
              </a:rPr>
              <a:t>up to age 3</a:t>
            </a:r>
            <a:r>
              <a:rPr lang="en-US" dirty="0" smtClean="0">
                <a:ln>
                  <a:solidFill>
                    <a:srgbClr val="FF0000"/>
                  </a:solidFill>
                </a:ln>
              </a:rPr>
              <a:t> </a:t>
            </a:r>
            <a:endParaRPr lang="en-US" b="1" dirty="0" smtClean="0">
              <a:ln>
                <a:solidFill>
                  <a:srgbClr val="FF0000"/>
                </a:solidFill>
              </a:ln>
            </a:endParaRPr>
          </a:p>
          <a:p>
            <a:pPr marL="971550" lvl="1" indent="-514350"/>
            <a:r>
              <a:rPr lang="en-US" dirty="0" smtClean="0"/>
              <a:t>the challenge of autonomy </a:t>
            </a:r>
            <a:r>
              <a:rPr lang="en-US" dirty="0" err="1" smtClean="0"/>
              <a:t>vs</a:t>
            </a:r>
            <a:r>
              <a:rPr lang="en-US" dirty="0" smtClean="0"/>
              <a:t> doubt and shame</a:t>
            </a:r>
          </a:p>
          <a:p>
            <a:pPr marL="514350" indent="-514350">
              <a:buFont typeface="+mj-lt"/>
              <a:buAutoNum type="arabicPeriod"/>
            </a:pPr>
            <a:r>
              <a:rPr lang="en-US" b="1" dirty="0" smtClean="0">
                <a:ln>
                  <a:solidFill>
                    <a:srgbClr val="FFFF00"/>
                  </a:solidFill>
                </a:ln>
              </a:rPr>
              <a:t>Preschool: </a:t>
            </a:r>
            <a:r>
              <a:rPr lang="en-US" sz="2100" b="1" dirty="0" smtClean="0">
                <a:ln>
                  <a:solidFill>
                    <a:srgbClr val="FF0000"/>
                  </a:solidFill>
                </a:ln>
              </a:rPr>
              <a:t>age 4 -5 years</a:t>
            </a:r>
            <a:endParaRPr lang="en-US" b="1" dirty="0" smtClean="0">
              <a:ln>
                <a:solidFill>
                  <a:srgbClr val="FF0000"/>
                </a:solidFill>
              </a:ln>
            </a:endParaRPr>
          </a:p>
          <a:p>
            <a:pPr marL="971550" lvl="1" indent="-514350"/>
            <a:r>
              <a:rPr lang="en-US" dirty="0" smtClean="0"/>
              <a:t>the challenge of initiative </a:t>
            </a:r>
            <a:r>
              <a:rPr lang="en-US" dirty="0" err="1" smtClean="0"/>
              <a:t>vs</a:t>
            </a:r>
            <a:r>
              <a:rPr lang="en-US" dirty="0" smtClean="0"/>
              <a:t> guilt</a:t>
            </a:r>
          </a:p>
          <a:p>
            <a:pPr marL="514350" indent="-514350">
              <a:buFont typeface="+mj-lt"/>
              <a:buAutoNum type="arabicPeriod"/>
            </a:pPr>
            <a:r>
              <a:rPr lang="en-US" b="1" dirty="0" smtClean="0">
                <a:ln>
                  <a:solidFill>
                    <a:srgbClr val="FFFF00"/>
                  </a:solidFill>
                </a:ln>
              </a:rPr>
              <a:t>Preadolescence: </a:t>
            </a:r>
            <a:r>
              <a:rPr lang="en-US" sz="2100" b="1" dirty="0" smtClean="0">
                <a:ln>
                  <a:solidFill>
                    <a:srgbClr val="FF0000"/>
                  </a:solidFill>
                </a:ln>
              </a:rPr>
              <a:t>age 6-13</a:t>
            </a:r>
            <a:endParaRPr lang="en-US" b="1" dirty="0" smtClean="0">
              <a:ln>
                <a:solidFill>
                  <a:srgbClr val="FF0000"/>
                </a:solidFill>
              </a:ln>
            </a:endParaRPr>
          </a:p>
          <a:p>
            <a:pPr marL="971550" lvl="1" indent="-514350"/>
            <a:r>
              <a:rPr lang="en-US" dirty="0" smtClean="0"/>
              <a:t>the challenge of industriousness </a:t>
            </a:r>
            <a:r>
              <a:rPr lang="en-US" dirty="0" err="1" smtClean="0"/>
              <a:t>vs</a:t>
            </a:r>
            <a:r>
              <a:rPr lang="en-US" dirty="0" smtClean="0"/>
              <a:t> inferiority</a:t>
            </a:r>
          </a:p>
        </p:txBody>
      </p:sp>
      <p:sp>
        <p:nvSpPr>
          <p:cNvPr id="4" name="Content Placeholder 2"/>
          <p:cNvSpPr txBox="1">
            <a:spLocks/>
          </p:cNvSpPr>
          <p:nvPr/>
        </p:nvSpPr>
        <p:spPr>
          <a:xfrm>
            <a:off x="5487842" y="1600200"/>
            <a:ext cx="5301814" cy="5029200"/>
          </a:xfrm>
          <a:prstGeom prst="rect">
            <a:avLst/>
          </a:prstGeom>
        </p:spPr>
        <p:txBody>
          <a:bodyPr vert="horz" lIns="91440" tIns="45720" rIns="91440" bIns="45720" rtlCol="0">
            <a:normAutofit fontScale="925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5"/>
              <a:tabLst/>
              <a:defRPr/>
            </a:pPr>
            <a:r>
              <a:rPr kumimoji="0" lang="en-US" sz="3200" b="1" i="0" u="none" strike="noStrike" kern="1200" cap="none" spc="0" normalizeH="0" baseline="0" noProof="0" dirty="0" smtClean="0">
                <a:ln>
                  <a:solidFill>
                    <a:srgbClr val="FFFF00"/>
                  </a:solidFill>
                </a:ln>
                <a:effectLst/>
                <a:uLnTx/>
                <a:uFillTx/>
                <a:latin typeface="+mn-lt"/>
                <a:ea typeface="+mn-ea"/>
                <a:cs typeface="+mn-cs"/>
              </a:rPr>
              <a:t>Adolescence: </a:t>
            </a:r>
            <a:r>
              <a:rPr kumimoji="0" lang="en-US" sz="2100" b="1" i="0" u="none" strike="noStrike" kern="1200" cap="none" spc="0" normalizeH="0" baseline="0" noProof="0" dirty="0" smtClean="0">
                <a:ln>
                  <a:solidFill>
                    <a:srgbClr val="FF0000"/>
                  </a:solidFill>
                </a:ln>
                <a:effectLst/>
                <a:uLnTx/>
                <a:uFillTx/>
                <a:latin typeface="+mn-lt"/>
                <a:ea typeface="+mn-ea"/>
                <a:cs typeface="+mn-cs"/>
              </a:rPr>
              <a:t>Teen years</a:t>
            </a:r>
            <a:endParaRPr kumimoji="0" lang="en-US" sz="3200" b="1" i="0" u="none" strike="noStrike" kern="1200" cap="none" spc="0" normalizeH="0" baseline="0" noProof="0" dirty="0" smtClean="0">
              <a:ln>
                <a:solidFill>
                  <a:srgbClr val="FF0000"/>
                </a:solidFill>
              </a:ln>
              <a:effectLst/>
              <a:uLnTx/>
              <a:uFillTx/>
              <a:latin typeface="+mn-lt"/>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the challenge of gaining identity </a:t>
            </a:r>
            <a:r>
              <a:rPr kumimoji="0" lang="en-US" sz="2800" b="0" i="0" u="none" strike="noStrike" kern="1200" cap="none" spc="0" normalizeH="0" baseline="0" noProof="0" dirty="0" err="1" smtClean="0">
                <a:ln>
                  <a:noFill/>
                </a:ln>
                <a:effectLst/>
                <a:uLnTx/>
                <a:uFillTx/>
                <a:latin typeface="+mn-lt"/>
                <a:ea typeface="+mn-ea"/>
                <a:cs typeface="+mn-cs"/>
              </a:rPr>
              <a:t>vs</a:t>
            </a:r>
            <a:r>
              <a:rPr kumimoji="0" lang="en-US" sz="2800" b="0" i="0" u="none" strike="noStrike" kern="1200" cap="none" spc="0" normalizeH="0" baseline="0" noProof="0" dirty="0" smtClean="0">
                <a:ln>
                  <a:noFill/>
                </a:ln>
                <a:effectLst/>
                <a:uLnTx/>
                <a:uFillTx/>
                <a:latin typeface="+mn-lt"/>
                <a:ea typeface="+mn-ea"/>
                <a:cs typeface="+mn-cs"/>
              </a:rPr>
              <a:t> confusion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6"/>
              <a:tabLst/>
              <a:defRPr/>
            </a:pPr>
            <a:r>
              <a:rPr kumimoji="0" lang="en-US" sz="3200" b="1" i="0" u="none" strike="noStrike" kern="1200" cap="none" spc="0" normalizeH="0" baseline="0" noProof="0" dirty="0" smtClean="0">
                <a:ln>
                  <a:solidFill>
                    <a:srgbClr val="FFFF00"/>
                  </a:solidFill>
                </a:ln>
                <a:effectLst/>
                <a:uLnTx/>
                <a:uFillTx/>
                <a:latin typeface="+mn-lt"/>
                <a:ea typeface="+mn-ea"/>
                <a:cs typeface="+mn-cs"/>
              </a:rPr>
              <a:t>Young adulthood: </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the challenge of intimacy </a:t>
            </a:r>
            <a:r>
              <a:rPr kumimoji="0" lang="en-US" sz="2800" b="0" i="0" u="none" strike="noStrike" kern="1200" cap="none" spc="0" normalizeH="0" baseline="0" noProof="0" dirty="0" err="1" smtClean="0">
                <a:ln>
                  <a:noFill/>
                </a:ln>
                <a:effectLst/>
                <a:uLnTx/>
                <a:uFillTx/>
                <a:latin typeface="+mn-lt"/>
                <a:ea typeface="+mn-ea"/>
                <a:cs typeface="+mn-cs"/>
              </a:rPr>
              <a:t>vs</a:t>
            </a:r>
            <a:r>
              <a:rPr kumimoji="0" lang="en-US" sz="2800" b="0" i="0" u="none" strike="noStrike" kern="1200" cap="none" spc="0" normalizeH="0" baseline="0" noProof="0" dirty="0" smtClean="0">
                <a:ln>
                  <a:noFill/>
                </a:ln>
                <a:effectLst/>
                <a:uLnTx/>
                <a:uFillTx/>
                <a:latin typeface="+mn-lt"/>
                <a:ea typeface="+mn-ea"/>
                <a:cs typeface="+mn-cs"/>
              </a:rPr>
              <a:t> isolation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7"/>
              <a:tabLst/>
              <a:defRPr/>
            </a:pPr>
            <a:r>
              <a:rPr kumimoji="0" lang="en-US" sz="3200" b="1" i="0" u="none" strike="noStrike" kern="1200" cap="none" spc="0" normalizeH="0" baseline="0" noProof="0" dirty="0" smtClean="0">
                <a:ln>
                  <a:solidFill>
                    <a:srgbClr val="FFFF00"/>
                  </a:solidFill>
                </a:ln>
                <a:effectLst/>
                <a:uLnTx/>
                <a:uFillTx/>
                <a:latin typeface="+mn-lt"/>
                <a:ea typeface="+mn-ea"/>
                <a:cs typeface="+mn-cs"/>
              </a:rPr>
              <a:t>Middle adulthood: </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the challenge of making a difference </a:t>
            </a:r>
            <a:r>
              <a:rPr kumimoji="0" lang="en-US" sz="2800" b="0" i="0" u="none" strike="noStrike" kern="1200" cap="none" spc="0" normalizeH="0" baseline="0" noProof="0" dirty="0" err="1" smtClean="0">
                <a:ln>
                  <a:noFill/>
                </a:ln>
                <a:effectLst/>
                <a:uLnTx/>
                <a:uFillTx/>
                <a:latin typeface="+mn-lt"/>
                <a:ea typeface="+mn-ea"/>
                <a:cs typeface="+mn-cs"/>
              </a:rPr>
              <a:t>vs</a:t>
            </a:r>
            <a:r>
              <a:rPr kumimoji="0" lang="en-US" sz="2800" b="0" i="0" u="none" strike="noStrike" kern="1200" cap="none" spc="0" normalizeH="0" baseline="0" noProof="0" dirty="0" smtClean="0">
                <a:ln>
                  <a:noFill/>
                </a:ln>
                <a:effectLst/>
                <a:uLnTx/>
                <a:uFillTx/>
                <a:latin typeface="+mn-lt"/>
                <a:ea typeface="+mn-ea"/>
                <a:cs typeface="+mn-cs"/>
              </a:rPr>
              <a:t> self-absorption</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7"/>
              <a:tabLst/>
              <a:defRPr/>
            </a:pPr>
            <a:r>
              <a:rPr kumimoji="0" lang="en-US" sz="3200" b="1" i="0" u="none" strike="noStrike" kern="1200" cap="none" spc="0" normalizeH="0" baseline="0" noProof="0" dirty="0" smtClean="0">
                <a:ln>
                  <a:solidFill>
                    <a:srgbClr val="FFFF00"/>
                  </a:solidFill>
                </a:ln>
                <a:effectLst/>
                <a:uLnTx/>
                <a:uFillTx/>
                <a:latin typeface="+mn-lt"/>
                <a:ea typeface="+mn-ea"/>
                <a:cs typeface="+mn-cs"/>
              </a:rPr>
              <a:t>Old-age: </a:t>
            </a:r>
          </a:p>
          <a:p>
            <a:pPr marL="97155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the challenge of integrity </a:t>
            </a:r>
            <a:r>
              <a:rPr kumimoji="0" lang="en-US" sz="2800" b="0" i="0" u="none" strike="noStrike" kern="1200" cap="none" spc="0" normalizeH="0" baseline="0" noProof="0" dirty="0" err="1" smtClean="0">
                <a:ln>
                  <a:noFill/>
                </a:ln>
                <a:effectLst/>
                <a:uLnTx/>
                <a:uFillTx/>
                <a:latin typeface="+mn-lt"/>
                <a:ea typeface="+mn-ea"/>
                <a:cs typeface="+mn-cs"/>
              </a:rPr>
              <a:t>vs</a:t>
            </a:r>
            <a:r>
              <a:rPr kumimoji="0" lang="en-US" sz="2800" b="0" i="0" u="none" strike="noStrike" kern="1200" cap="none" spc="0" normalizeH="0" baseline="0" noProof="0" dirty="0" smtClean="0">
                <a:ln>
                  <a:noFill/>
                </a:ln>
                <a:effectLst/>
                <a:uLnTx/>
                <a:uFillTx/>
                <a:latin typeface="+mn-lt"/>
                <a:ea typeface="+mn-ea"/>
                <a:cs typeface="+mn-cs"/>
              </a:rPr>
              <a:t> despair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par>
                          <p:cTn id="26" fill="hold">
                            <p:stCondLst>
                              <p:cond delay="500"/>
                            </p:stCondLst>
                            <p:childTnLst>
                              <p:par>
                                <p:cTn id="27" presetID="1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lide(fromBottom)">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lide(fromBottom)">
                                      <p:cBhvr>
                                        <p:cTn id="34" dur="500"/>
                                        <p:tgtEl>
                                          <p:spTgt spid="3">
                                            <p:txEl>
                                              <p:pRg st="6" end="6"/>
                                            </p:txEl>
                                          </p:spTgt>
                                        </p:tgtEl>
                                      </p:cBhvr>
                                    </p:animEffect>
                                  </p:childTnLst>
                                </p:cTn>
                              </p:par>
                            </p:childTnLst>
                          </p:cTn>
                        </p:par>
                        <p:par>
                          <p:cTn id="35" fill="hold">
                            <p:stCondLst>
                              <p:cond delay="500"/>
                            </p:stCondLst>
                            <p:childTnLst>
                              <p:par>
                                <p:cTn id="36" presetID="12" presetClass="entr" presetSubtype="4"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slide(fromBottom)">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slide(fromBottom)">
                                      <p:cBhvr>
                                        <p:cTn id="43" dur="500"/>
                                        <p:tgtEl>
                                          <p:spTgt spid="4">
                                            <p:txEl>
                                              <p:pRg st="0" end="0"/>
                                            </p:txEl>
                                          </p:spTgt>
                                        </p:tgtEl>
                                      </p:cBhvr>
                                    </p:animEffect>
                                  </p:childTnLst>
                                </p:cTn>
                              </p:par>
                            </p:childTnLst>
                          </p:cTn>
                        </p:par>
                        <p:par>
                          <p:cTn id="44" fill="hold">
                            <p:stCondLst>
                              <p:cond delay="500"/>
                            </p:stCondLst>
                            <p:childTnLst>
                              <p:par>
                                <p:cTn id="45" presetID="12" presetClass="entr" presetSubtype="4" fill="hold"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slide(fromBottom)">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slide(fromBottom)">
                                      <p:cBhvr>
                                        <p:cTn id="52" dur="500"/>
                                        <p:tgtEl>
                                          <p:spTgt spid="4">
                                            <p:txEl>
                                              <p:pRg st="2" end="2"/>
                                            </p:txEl>
                                          </p:spTgt>
                                        </p:tgtEl>
                                      </p:cBhvr>
                                    </p:animEffect>
                                  </p:childTnLst>
                                </p:cTn>
                              </p:par>
                            </p:childTnLst>
                          </p:cTn>
                        </p:par>
                        <p:par>
                          <p:cTn id="53" fill="hold">
                            <p:stCondLst>
                              <p:cond delay="500"/>
                            </p:stCondLst>
                            <p:childTnLst>
                              <p:par>
                                <p:cTn id="54" presetID="12" presetClass="entr" presetSubtype="4" fill="hold" nodeType="after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slide(fromBottom)">
                                      <p:cBhvr>
                                        <p:cTn id="56" dur="50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slide(fromBottom)">
                                      <p:cBhvr>
                                        <p:cTn id="61" dur="500"/>
                                        <p:tgtEl>
                                          <p:spTgt spid="4">
                                            <p:txEl>
                                              <p:pRg st="4" end="4"/>
                                            </p:txEl>
                                          </p:spTgt>
                                        </p:tgtEl>
                                      </p:cBhvr>
                                    </p:animEffect>
                                  </p:childTnLst>
                                </p:cTn>
                              </p:par>
                            </p:childTnLst>
                          </p:cTn>
                        </p:par>
                        <p:par>
                          <p:cTn id="62" fill="hold">
                            <p:stCondLst>
                              <p:cond delay="500"/>
                            </p:stCondLst>
                            <p:childTnLst>
                              <p:par>
                                <p:cTn id="63" presetID="12" presetClass="entr" presetSubtype="4" fill="hold" nodeType="after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slide(fromBottom)">
                                      <p:cBhvr>
                                        <p:cTn id="65" dur="500"/>
                                        <p:tgtEl>
                                          <p:spTgt spid="4">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slide(fromBottom)">
                                      <p:cBhvr>
                                        <p:cTn id="70" dur="500"/>
                                        <p:tgtEl>
                                          <p:spTgt spid="4">
                                            <p:txEl>
                                              <p:pRg st="6" end="6"/>
                                            </p:txEl>
                                          </p:spTgt>
                                        </p:tgtEl>
                                      </p:cBhvr>
                                    </p:animEffect>
                                  </p:childTnLst>
                                </p:cTn>
                              </p:par>
                            </p:childTnLst>
                          </p:cTn>
                        </p:par>
                        <p:par>
                          <p:cTn id="71" fill="hold">
                            <p:stCondLst>
                              <p:cond delay="500"/>
                            </p:stCondLst>
                            <p:childTnLst>
                              <p:par>
                                <p:cTn id="72" presetID="12" presetClass="entr" presetSubtype="4" fill="hold" nodeType="after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Effect transition="in" filter="slide(fromBottom)">
                                      <p:cBhvr>
                                        <p:cTn id="7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21909</TotalTime>
  <Words>794</Words>
  <Application>Microsoft Office PowerPoint</Application>
  <PresentationFormat>Custom</PresentationFormat>
  <Paragraphs>114</Paragraphs>
  <Slides>11</Slides>
  <Notes>0</Notes>
  <HiddenSlides>1</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Solstice</vt:lpstr>
      <vt:lpstr>Overview: Phases of Human Growth and Development</vt:lpstr>
      <vt:lpstr>Stages of life in general</vt:lpstr>
      <vt:lpstr>Stages of Life in Hindu text</vt:lpstr>
      <vt:lpstr>Slide 4</vt:lpstr>
      <vt:lpstr>Stages of Life in Buddhism</vt:lpstr>
      <vt:lpstr>Slide 6</vt:lpstr>
      <vt:lpstr>Confucius and Stages of Life</vt:lpstr>
      <vt:lpstr>Confucius and life stages</vt:lpstr>
      <vt:lpstr>Erik Erikson’s Eight Stages of Development</vt:lpstr>
      <vt:lpstr>Stages of Life in Modern Day Developmental Psychology</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Human Growth</dc:title>
  <dc:creator>Imran</dc:creator>
  <cp:lastModifiedBy>Imran</cp:lastModifiedBy>
  <cp:revision>115</cp:revision>
  <dcterms:created xsi:type="dcterms:W3CDTF">2006-08-16T00:00:00Z</dcterms:created>
  <dcterms:modified xsi:type="dcterms:W3CDTF">2020-04-01T19:46:03Z</dcterms:modified>
</cp:coreProperties>
</file>